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57" r:id="rId3"/>
    <p:sldId id="258" r:id="rId4"/>
    <p:sldId id="259" r:id="rId5"/>
    <p:sldId id="292" r:id="rId6"/>
    <p:sldId id="261" r:id="rId7"/>
    <p:sldId id="262" r:id="rId8"/>
    <p:sldId id="263" r:id="rId9"/>
    <p:sldId id="264" r:id="rId10"/>
    <p:sldId id="265" r:id="rId11"/>
    <p:sldId id="267" r:id="rId12"/>
    <p:sldId id="268" r:id="rId13"/>
    <p:sldId id="269" r:id="rId14"/>
    <p:sldId id="296" r:id="rId15"/>
    <p:sldId id="270" r:id="rId16"/>
    <p:sldId id="271" r:id="rId17"/>
    <p:sldId id="272" r:id="rId18"/>
    <p:sldId id="294"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0202"/>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80" d="100"/>
          <a:sy n="80" d="100"/>
        </p:scale>
        <p:origin x="-1445" y="-82"/>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47FC065-5D16-48D8-BD78-EC636424E809}" type="datetimeFigureOut">
              <a:rPr lang="en-US" smtClean="0"/>
              <a:pPr/>
              <a:t>3/27/2012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556487-3873-43C3-ADB1-463FA416D8D6}" type="slidenum">
              <a:rPr lang="en-US" smtClean="0"/>
              <a:pPr/>
              <a:t>‹#›</a:t>
            </a:fld>
            <a:endParaRPr lang="en-US"/>
          </a:p>
        </p:txBody>
      </p:sp>
    </p:spTree>
    <p:extLst>
      <p:ext uri="{BB962C8B-B14F-4D97-AF65-F5344CB8AC3E}">
        <p14:creationId xmlns:p14="http://schemas.microsoft.com/office/powerpoint/2010/main" val="2593303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F2D4D5-BF79-4CD3-A130-C263569AEAE2}" type="slidenum">
              <a:rPr lang="en-US"/>
              <a:pPr/>
              <a:t>2</a:t>
            </a:fld>
            <a:endParaRPr lang="en-US"/>
          </a:p>
        </p:txBody>
      </p:sp>
      <p:sp>
        <p:nvSpPr>
          <p:cNvPr id="11266" name="Rectangle 2"/>
          <p:cNvSpPr>
            <a:spLocks noGrp="1" noRot="1" noChangeAspect="1" noChangeArrowheads="1" noTextEdit="1"/>
          </p:cNvSpPr>
          <p:nvPr>
            <p:ph type="sldImg"/>
          </p:nvPr>
        </p:nvSpPr>
        <p:spPr>
          <a:ln/>
        </p:spPr>
      </p:sp>
      <p:sp>
        <p:nvSpPr>
          <p:cNvPr id="112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2D5C60-E88E-4E5E-A225-40430C175136}" type="slidenum">
              <a:rPr lang="en-US"/>
              <a:pPr/>
              <a:t>12</a:t>
            </a:fld>
            <a:endParaRPr lang="en-US"/>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1B6C3EE-1413-48EB-8754-ABF69F49A7DB}" type="slidenum">
              <a:rPr lang="en-US"/>
              <a:pPr/>
              <a:t>13</a:t>
            </a:fld>
            <a:endParaRPr lang="en-US"/>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1B6C3EE-1413-48EB-8754-ABF69F49A7DB}" type="slidenum">
              <a:rPr lang="en-US"/>
              <a:pPr/>
              <a:t>14</a:t>
            </a:fld>
            <a:endParaRPr lang="en-US"/>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B392A6-2E1E-4D58-A448-0F4F5FF1F032}" type="slidenum">
              <a:rPr lang="en-US"/>
              <a:pPr/>
              <a:t>15</a:t>
            </a:fld>
            <a:endParaRPr lang="en-US"/>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342C13-14AF-4786-84F1-3E4403AD8404}" type="slidenum">
              <a:rPr lang="en-US"/>
              <a:pPr/>
              <a:t>16</a:t>
            </a:fld>
            <a:endParaRPr lang="en-US"/>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D7B38E-F74B-4A68-B92A-7B6561B2E005}" type="slidenum">
              <a:rPr lang="en-US"/>
              <a:pPr/>
              <a:t>17</a:t>
            </a:fld>
            <a:endParaRPr lang="en-US"/>
          </a:p>
        </p:txBody>
      </p:sp>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1B6C3EE-1413-48EB-8754-ABF69F49A7DB}" type="slidenum">
              <a:rPr lang="en-US"/>
              <a:pPr/>
              <a:t>18</a:t>
            </a:fld>
            <a:endParaRPr lang="en-US"/>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53C036-29A7-4B4A-A572-785059DA3DD5}" type="slidenum">
              <a:rPr lang="en-US"/>
              <a:pPr/>
              <a:t>19</a:t>
            </a:fld>
            <a:endParaRPr lang="en-US"/>
          </a:p>
        </p:txBody>
      </p:sp>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1CE0DD6-E756-4848-9ABC-826700CA2B62}" type="slidenum">
              <a:rPr lang="en-US"/>
              <a:pPr/>
              <a:t>20</a:t>
            </a:fld>
            <a:endParaRPr lang="en-US"/>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AA119C-BB46-44B9-943E-008B0626E638}" type="slidenum">
              <a:rPr lang="en-US"/>
              <a:pPr/>
              <a:t>21</a:t>
            </a:fld>
            <a:endParaRPr lang="en-US"/>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D82B0A-4449-4EF9-9F41-E2A5A856775C}" type="slidenum">
              <a:rPr lang="en-US"/>
              <a:pPr/>
              <a:t>3</a:t>
            </a:fld>
            <a:endParaRPr lang="en-US"/>
          </a:p>
        </p:txBody>
      </p:sp>
      <p:sp>
        <p:nvSpPr>
          <p:cNvPr id="13314" name="Rectangle 2"/>
          <p:cNvSpPr>
            <a:spLocks noGrp="1" noRot="1" noChangeAspect="1" noChangeArrowheads="1" noTextEdit="1"/>
          </p:cNvSpPr>
          <p:nvPr>
            <p:ph type="sldImg"/>
          </p:nvPr>
        </p:nvSpPr>
        <p:spPr>
          <a:ln/>
        </p:spPr>
      </p:sp>
      <p:sp>
        <p:nvSpPr>
          <p:cNvPr id="133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7E3DC7-F160-490B-A060-2625435D417B}" type="slidenum">
              <a:rPr lang="en-US"/>
              <a:pPr/>
              <a:t>22</a:t>
            </a:fld>
            <a:endParaRPr lang="en-US"/>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1FB1CE-55C2-408E-87B2-B42E70D84DAC}" type="slidenum">
              <a:rPr lang="en-US"/>
              <a:pPr/>
              <a:t>23</a:t>
            </a:fld>
            <a:endParaRPr lang="en-US"/>
          </a:p>
        </p:txBody>
      </p:sp>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F40662-779E-4061-BE73-744C0BD2F793}" type="slidenum">
              <a:rPr lang="en-US"/>
              <a:pPr/>
              <a:t>24</a:t>
            </a:fld>
            <a:endParaRPr lang="en-US"/>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E9D1F2-614E-4605-92C8-32D975BB6D92}" type="slidenum">
              <a:rPr lang="en-US"/>
              <a:pPr/>
              <a:t>26</a:t>
            </a:fld>
            <a:endParaRPr lang="en-US"/>
          </a:p>
        </p:txBody>
      </p:sp>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163D92-D93E-4E92-A1A5-1429799E84B0}" type="slidenum">
              <a:rPr lang="en-US"/>
              <a:pPr/>
              <a:t>27</a:t>
            </a:fld>
            <a:endParaRPr lang="en-US"/>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44CFAF-6E17-4893-BA66-C71873C475AF}" type="slidenum">
              <a:rPr lang="en-US"/>
              <a:pPr/>
              <a:t>29</a:t>
            </a:fld>
            <a:endParaRPr lang="en-US"/>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6C10B2-6501-459A-9EA9-3756F8B10D79}" type="slidenum">
              <a:rPr lang="en-US"/>
              <a:pPr/>
              <a:t>32</a:t>
            </a:fld>
            <a:endParaRPr lang="en-US"/>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C3D111-6792-4CE2-B071-33FB46514821}" type="slidenum">
              <a:rPr lang="en-US"/>
              <a:pPr/>
              <a:t>33</a:t>
            </a:fld>
            <a:endParaRPr lang="en-US"/>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BAA3A2-6CB5-4CEC-8DB4-56CB6731FB32}" type="slidenum">
              <a:rPr lang="en-US"/>
              <a:pPr/>
              <a:t>34</a:t>
            </a:fld>
            <a:endParaRPr lang="en-US"/>
          </a:p>
        </p:txBody>
      </p:sp>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93209B3-7F56-49A7-A39D-3EADDD6A72A1}" type="slidenum">
              <a:rPr lang="en-US"/>
              <a:pPr/>
              <a:t>4</a:t>
            </a:fld>
            <a:endParaRPr lang="en-US"/>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4B9ED5-2E1D-43EC-BEE1-66141DFE4AF7}" type="slidenum">
              <a:rPr lang="en-US"/>
              <a:pPr/>
              <a:t>5</a:t>
            </a:fld>
            <a:endParaRPr lang="en-US"/>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DCE2F3-1924-49E9-B006-9643A10EB149}" type="slidenum">
              <a:rPr lang="en-US"/>
              <a:pPr/>
              <a:t>6</a:t>
            </a:fld>
            <a:endParaRPr lang="en-US"/>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3853AF-61CB-4DCE-803A-F206E804C640}" type="slidenum">
              <a:rPr lang="en-US"/>
              <a:pPr/>
              <a:t>8</a:t>
            </a:fld>
            <a:endParaRPr lang="en-US"/>
          </a:p>
        </p:txBody>
      </p:sp>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D356DF-5184-4EEC-9BBC-AA6E263B9686}" type="slidenum">
              <a:rPr lang="en-US"/>
              <a:pPr/>
              <a:t>9</a:t>
            </a:fld>
            <a:endParaRPr lang="en-US"/>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9DA0ED-A904-42C2-990D-A8024312A80D}" type="slidenum">
              <a:rPr lang="en-US"/>
              <a:pPr/>
              <a:t>10</a:t>
            </a:fld>
            <a:endParaRPr lang="en-US"/>
          </a:p>
        </p:txBody>
      </p:sp>
      <p:sp>
        <p:nvSpPr>
          <p:cNvPr id="27650" name="Rectangle 2"/>
          <p:cNvSpPr>
            <a:spLocks noGrp="1" noRot="1" noChangeAspect="1" noChangeArrowheads="1" noTextEdit="1"/>
          </p:cNvSpPr>
          <p:nvPr>
            <p:ph type="sldImg"/>
          </p:nvPr>
        </p:nvSpPr>
        <p:spPr>
          <a:ln/>
        </p:spPr>
      </p:sp>
      <p:sp>
        <p:nvSpPr>
          <p:cNvPr id="276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ABFCD5-CD4D-44BF-B06E-54A975E49C41}" type="slidenum">
              <a:rPr lang="en-US"/>
              <a:pPr/>
              <a:t>11</a:t>
            </a:fld>
            <a:endParaRPr lang="en-US"/>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9" name="Picture 8" descr="IngramSELL3CO.jpg"/>
          <p:cNvPicPr>
            <a:picLocks noChangeAspect="1"/>
          </p:cNvPicPr>
          <p:nvPr userDrawn="1"/>
        </p:nvPicPr>
        <p:blipFill>
          <a:blip r:embed="rId2"/>
          <a:stretch>
            <a:fillRect/>
          </a:stretch>
        </p:blipFill>
        <p:spPr>
          <a:xfrm>
            <a:off x="0" y="0"/>
            <a:ext cx="9144000" cy="6858000"/>
          </a:xfrm>
          <a:prstGeom prst="rect">
            <a:avLst/>
          </a:prstGeom>
        </p:spPr>
      </p:pic>
      <p:sp>
        <p:nvSpPr>
          <p:cNvPr id="2" name="Title 1"/>
          <p:cNvSpPr>
            <a:spLocks noGrp="1"/>
          </p:cNvSpPr>
          <p:nvPr>
            <p:ph type="ctrTitle"/>
          </p:nvPr>
        </p:nvSpPr>
        <p:spPr>
          <a:xfrm>
            <a:off x="0" y="1981200"/>
            <a:ext cx="3124200" cy="2590800"/>
          </a:xfrm>
        </p:spPr>
        <p:txBody>
          <a:bodyPr/>
          <a:lstStyle>
            <a:lvl1pPr>
              <a:defRPr sz="4400" spc="-15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0" y="4800600"/>
            <a:ext cx="3200400" cy="15240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8" name="Text Box 17"/>
          <p:cNvSpPr txBox="1">
            <a:spLocks noChangeArrowheads="1"/>
          </p:cNvSpPr>
          <p:nvPr userDrawn="1"/>
        </p:nvSpPr>
        <p:spPr bwMode="auto">
          <a:xfrm>
            <a:off x="0" y="6477000"/>
            <a:ext cx="3886200" cy="338554"/>
          </a:xfrm>
          <a:prstGeom prst="rect">
            <a:avLst/>
          </a:prstGeom>
          <a:noFill/>
          <a:ln w="9525">
            <a:noFill/>
            <a:miter lim="800000"/>
            <a:headEnd/>
            <a:tailEnd/>
          </a:ln>
        </p:spPr>
        <p:txBody>
          <a:bodyPr wrap="square">
            <a:prstTxWarp prst="textNoShape">
              <a:avLst/>
            </a:prstTxWarp>
            <a:spAutoFit/>
          </a:bodyPr>
          <a:lstStyle/>
          <a:p>
            <a:pPr>
              <a:spcBef>
                <a:spcPct val="50000"/>
              </a:spcBef>
              <a:defRPr/>
            </a:pPr>
            <a:r>
              <a:rPr lang="en-US" sz="800" dirty="0">
                <a:solidFill>
                  <a:schemeClr val="tx1"/>
                </a:solidFill>
                <a:latin typeface="Arial" pitchFamily="-111" charset="0"/>
                <a:ea typeface="ＭＳ Ｐゴシック" pitchFamily="-111" charset="-128"/>
                <a:cs typeface="ＭＳ Ｐゴシック" pitchFamily="-111" charset="-128"/>
              </a:rPr>
              <a:t>©2013 </a:t>
            </a:r>
            <a:r>
              <a:rPr lang="en-US" sz="800" dirty="0" err="1">
                <a:solidFill>
                  <a:schemeClr val="tx1"/>
                </a:solidFill>
                <a:latin typeface="Arial" pitchFamily="-111" charset="0"/>
                <a:ea typeface="ＭＳ Ｐゴシック" pitchFamily="-111" charset="-128"/>
                <a:cs typeface="ＭＳ Ｐゴシック" pitchFamily="-111" charset="-128"/>
              </a:rPr>
              <a:t>Cengage</a:t>
            </a:r>
            <a:r>
              <a:rPr lang="en-US" sz="800" dirty="0">
                <a:solidFill>
                  <a:schemeClr val="tx1"/>
                </a:solidFill>
                <a:latin typeface="Arial" pitchFamily="-111" charset="0"/>
                <a:ea typeface="ＭＳ Ｐゴシック" pitchFamily="-111" charset="-128"/>
                <a:cs typeface="ＭＳ Ｐゴシック" pitchFamily="-111" charset="-128"/>
              </a:rPr>
              <a:t> Learning. All Rights Reserved. May not be scanned, copied or duplicated, or posted to a publicly accessible website, in whole or in part.</a:t>
            </a:r>
          </a:p>
        </p:txBody>
      </p:sp>
      <p:sp>
        <p:nvSpPr>
          <p:cNvPr id="5" name="Text Placeholder 4"/>
          <p:cNvSpPr>
            <a:spLocks noGrp="1"/>
          </p:cNvSpPr>
          <p:nvPr>
            <p:ph type="body" sz="quarter" idx="10" hasCustomPrompt="1"/>
          </p:nvPr>
        </p:nvSpPr>
        <p:spPr>
          <a:xfrm>
            <a:off x="-114300" y="38100"/>
            <a:ext cx="3276600" cy="2219325"/>
          </a:xfrm>
        </p:spPr>
        <p:txBody>
          <a:bodyPr anchor="ctr" anchorCtr="0">
            <a:noAutofit/>
          </a:bodyPr>
          <a:lstStyle>
            <a:lvl1pPr marL="0" indent="0" algn="ctr" defTabSz="914400" rtl="0" eaLnBrk="1" latinLnBrk="0" hangingPunct="1">
              <a:buNone/>
              <a:defRPr lang="en-US" sz="11500" b="0" i="0" kern="1200" dirty="0">
                <a:solidFill>
                  <a:schemeClr val="bg1"/>
                </a:solidFill>
                <a:latin typeface="Constantia"/>
                <a:ea typeface="+mn-ea"/>
                <a:cs typeface="Constantia"/>
              </a:defRPr>
            </a:lvl1pPr>
          </a:lstStyle>
          <a:p>
            <a:pPr lvl="0"/>
            <a:r>
              <a:rPr lang="en-US" dirty="0" err="1" smtClean="0"/>
              <a:t>Ch</a:t>
            </a:r>
            <a:r>
              <a:rPr lang="en-US" dirty="0" smtClean="0"/>
              <a:t>#</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D67D4D3D-608E-4FC1-A5DE-10BE4C912573}" type="datetimeFigureOut">
              <a:rPr lang="en-US" smtClean="0"/>
              <a:pPr/>
              <a:t>3/27/2012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7EF98730-5AAC-45A2-A80A-3BDE0A1F78E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D67D4D3D-608E-4FC1-A5DE-10BE4C912573}" type="datetimeFigureOut">
              <a:rPr lang="en-US" smtClean="0"/>
              <a:pPr/>
              <a:t>3/27/2012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7EF98730-5AAC-45A2-A80A-3BDE0A1F78E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D67D4D3D-608E-4FC1-A5DE-10BE4C912573}" type="datetimeFigureOut">
              <a:rPr lang="en-US" smtClean="0"/>
              <a:pPr/>
              <a:t>3/27/2012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7EF98730-5AAC-45A2-A80A-3BDE0A1F78E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D67D4D3D-608E-4FC1-A5DE-10BE4C912573}" type="datetimeFigureOut">
              <a:rPr lang="en-US" smtClean="0"/>
              <a:pPr/>
              <a:t>3/27/2012</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7EF98730-5AAC-45A2-A80A-3BDE0A1F78E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D67D4D3D-608E-4FC1-A5DE-10BE4C912573}" type="datetimeFigureOut">
              <a:rPr lang="en-US" smtClean="0"/>
              <a:pPr/>
              <a:t>3/27/2012</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7EF98730-5AAC-45A2-A80A-3BDE0A1F78E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D67D4D3D-608E-4FC1-A5DE-10BE4C912573}" type="datetimeFigureOut">
              <a:rPr lang="en-US" smtClean="0"/>
              <a:pPr/>
              <a:t>3/27/2012</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7EF98730-5AAC-45A2-A80A-3BDE0A1F78E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295400"/>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D67D4D3D-608E-4FC1-A5DE-10BE4C912573}" type="datetimeFigureOut">
              <a:rPr lang="en-US" smtClean="0"/>
              <a:pPr/>
              <a:t>3/27/2012</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7EF98730-5AAC-45A2-A80A-3BDE0A1F78E9}"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D67D4D3D-608E-4FC1-A5DE-10BE4C912573}" type="datetimeFigureOut">
              <a:rPr lang="en-US" smtClean="0"/>
              <a:pPr/>
              <a:t>3/27/2012</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7EF98730-5AAC-45A2-A80A-3BDE0A1F78E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D67D4D3D-608E-4FC1-A5DE-10BE4C912573}" type="datetimeFigureOut">
              <a:rPr lang="en-US" smtClean="0"/>
              <a:pPr/>
              <a:t>3/27/2012</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7EF98730-5AAC-45A2-A80A-3BDE0A1F78E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D67D4D3D-608E-4FC1-A5DE-10BE4C912573}" type="datetimeFigureOut">
              <a:rPr lang="en-US" smtClean="0"/>
              <a:pPr/>
              <a:t>3/27/2012</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7EF98730-5AAC-45A2-A80A-3BDE0A1F78E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descr="IngramSELL32.jpg"/>
          <p:cNvPicPr>
            <a:picLocks noChangeAspect="1"/>
          </p:cNvPicPr>
          <p:nvPr/>
        </p:nvPicPr>
        <p:blipFill>
          <a:blip r:embed="rId13"/>
          <a:stretch>
            <a:fillRect/>
          </a:stretch>
        </p:blipFill>
        <p:spPr>
          <a:xfrm>
            <a:off x="0" y="0"/>
            <a:ext cx="9144000" cy="6858000"/>
          </a:xfrm>
          <a:prstGeom prst="rect">
            <a:avLst/>
          </a:prstGeom>
        </p:spPr>
      </p:pic>
      <p:sp>
        <p:nvSpPr>
          <p:cNvPr id="2" name="Title Placeholder 1"/>
          <p:cNvSpPr>
            <a:spLocks noGrp="1"/>
          </p:cNvSpPr>
          <p:nvPr>
            <p:ph type="title"/>
          </p:nvPr>
        </p:nvSpPr>
        <p:spPr>
          <a:xfrm>
            <a:off x="0" y="0"/>
            <a:ext cx="9144000" cy="1295400"/>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914400" y="1600200"/>
            <a:ext cx="7162800" cy="48307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Box 17"/>
          <p:cNvSpPr txBox="1">
            <a:spLocks noChangeArrowheads="1"/>
          </p:cNvSpPr>
          <p:nvPr/>
        </p:nvSpPr>
        <p:spPr bwMode="auto">
          <a:xfrm>
            <a:off x="533400" y="6629400"/>
            <a:ext cx="7467600" cy="215444"/>
          </a:xfrm>
          <a:prstGeom prst="rect">
            <a:avLst/>
          </a:prstGeom>
          <a:noFill/>
          <a:ln w="9525">
            <a:noFill/>
            <a:miter lim="800000"/>
            <a:headEnd/>
            <a:tailEnd/>
          </a:ln>
        </p:spPr>
        <p:txBody>
          <a:bodyPr wrap="square">
            <a:prstTxWarp prst="textNoShape">
              <a:avLst/>
            </a:prstTxWarp>
            <a:spAutoFit/>
          </a:bodyPr>
          <a:lstStyle/>
          <a:p>
            <a:pPr>
              <a:spcBef>
                <a:spcPct val="50000"/>
              </a:spcBef>
              <a:defRPr/>
            </a:pPr>
            <a:r>
              <a:rPr lang="en-US" sz="800" dirty="0">
                <a:solidFill>
                  <a:srgbClr val="BFBFBF"/>
                </a:solidFill>
                <a:latin typeface="Arial" pitchFamily="-111" charset="0"/>
                <a:ea typeface="ＭＳ Ｐゴシック" pitchFamily="-111" charset="-128"/>
                <a:cs typeface="ＭＳ Ｐゴシック" pitchFamily="-111" charset="-128"/>
              </a:rPr>
              <a:t>©2013 Cengage Learning. All Rights Reserved. May not be scanned, copied or duplicated, or posted to a publicly accessible website, in whole or in part.</a:t>
            </a:r>
          </a:p>
        </p:txBody>
      </p:sp>
      <p:sp>
        <p:nvSpPr>
          <p:cNvPr id="5" name="TextBox 4"/>
          <p:cNvSpPr txBox="1"/>
          <p:nvPr/>
        </p:nvSpPr>
        <p:spPr>
          <a:xfrm>
            <a:off x="8105775" y="133350"/>
            <a:ext cx="990600" cy="1015663"/>
          </a:xfrm>
          <a:prstGeom prst="rect">
            <a:avLst/>
          </a:prstGeom>
          <a:noFill/>
        </p:spPr>
        <p:txBody>
          <a:bodyPr wrap="square" rtlCol="0">
            <a:spAutoFit/>
          </a:bodyPr>
          <a:lstStyle/>
          <a:p>
            <a:pPr marL="0" algn="ctr" defTabSz="914400" rtl="0" eaLnBrk="1" latinLnBrk="0" hangingPunct="1"/>
            <a:r>
              <a:rPr lang="en-US" sz="6000" b="0" i="0" kern="1200" dirty="0" smtClean="0">
                <a:solidFill>
                  <a:schemeClr val="bg1"/>
                </a:solidFill>
                <a:latin typeface="Constantia"/>
                <a:ea typeface="+mn-ea"/>
                <a:cs typeface="Constantia"/>
              </a:rPr>
              <a:t>4</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3600" b="0" i="0" kern="1200">
          <a:solidFill>
            <a:srgbClr val="D90202"/>
          </a:solidFill>
          <a:latin typeface="Constantia"/>
          <a:ea typeface="+mj-ea"/>
          <a:cs typeface="Constantia"/>
        </a:defRPr>
      </a:lvl1pPr>
    </p:titleStyle>
    <p:bodyStyle>
      <a:lvl1pPr marL="342900" indent="-342900" algn="l" defTabSz="914400" rtl="0" eaLnBrk="1" latinLnBrk="0" hangingPunct="1">
        <a:spcBef>
          <a:spcPct val="20000"/>
        </a:spcBef>
        <a:buClr>
          <a:srgbClr val="D90202"/>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7.xml"/><Relationship Id="rId7" Type="http://schemas.openxmlformats.org/officeDocument/2006/relationships/image" Target="../media/image10.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notesSlide" Target="../notesSlides/notesSlide12.xml"/><Relationship Id="rId5" Type="http://schemas.openxmlformats.org/officeDocument/2006/relationships/slideLayout" Target="../slideLayouts/slideLayout7.xml"/><Relationship Id="rId4" Type="http://schemas.openxmlformats.org/officeDocument/2006/relationships/tags" Target="../tags/tag8.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3.jpe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5.jp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notesSlide" Target="../notesSlides/notesSlide5.xml"/><Relationship Id="rId4"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 y="1600200"/>
            <a:ext cx="3276600" cy="2590800"/>
          </a:xfrm>
        </p:spPr>
        <p:txBody>
          <a:bodyPr/>
          <a:lstStyle/>
          <a:p>
            <a:r>
              <a:rPr lang="en-US" sz="3600" dirty="0" smtClean="0"/>
              <a:t>Communication Skills</a:t>
            </a:r>
            <a:endParaRPr lang="en-US" sz="3600"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sz="quarter" idx="10"/>
          </p:nvPr>
        </p:nvSpPr>
        <p:spPr/>
        <p:txBody>
          <a:bodyPr/>
          <a:lstStyle/>
          <a:p>
            <a:r>
              <a:rPr lang="en-US" dirty="0" smtClean="0"/>
              <a:t>4</a:t>
            </a:r>
            <a:endParaRPr lang="en-US" dirty="0"/>
          </a:p>
        </p:txBody>
      </p:sp>
    </p:spTree>
    <p:extLst>
      <p:ext uri="{BB962C8B-B14F-4D97-AF65-F5344CB8AC3E}">
        <p14:creationId xmlns:p14="http://schemas.microsoft.com/office/powerpoint/2010/main" val="23474523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1"/>
          <p:cNvGrpSpPr/>
          <p:nvPr/>
        </p:nvGrpSpPr>
        <p:grpSpPr>
          <a:xfrm>
            <a:off x="5230095" y="3585098"/>
            <a:ext cx="3245091" cy="3104229"/>
            <a:chOff x="609600" y="2286000"/>
            <a:chExt cx="3420237" cy="3581400"/>
          </a:xfrm>
        </p:grpSpPr>
        <p:pic>
          <p:nvPicPr>
            <p:cNvPr id="5" name="Picture 5" descr="C:\Documents and Settings\ADMIN\Desktop\Useful wmf files\Nice button.png"/>
            <p:cNvPicPr>
              <a:picLocks noChangeAspect="1" noChangeArrowheads="1"/>
            </p:cNvPicPr>
            <p:nvPr/>
          </p:nvPicPr>
          <p:blipFill>
            <a:blip r:embed="rId3" cstate="email"/>
            <a:srcRect/>
            <a:stretch>
              <a:fillRect/>
            </a:stretch>
          </p:blipFill>
          <p:spPr bwMode="auto">
            <a:xfrm>
              <a:off x="609600" y="2286000"/>
              <a:ext cx="3420237" cy="3581400"/>
            </a:xfrm>
            <a:prstGeom prst="rect">
              <a:avLst/>
            </a:prstGeom>
            <a:noFill/>
          </p:spPr>
        </p:pic>
        <p:sp>
          <p:nvSpPr>
            <p:cNvPr id="6" name="Oval 5"/>
            <p:cNvSpPr/>
            <p:nvPr/>
          </p:nvSpPr>
          <p:spPr>
            <a:xfrm>
              <a:off x="866272" y="2514600"/>
              <a:ext cx="2895600" cy="3088104"/>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sp>
        <p:nvSpPr>
          <p:cNvPr id="26627" name="Rectangle 3"/>
          <p:cNvSpPr>
            <a:spLocks noGrp="1" noChangeArrowheads="1"/>
          </p:cNvSpPr>
          <p:nvPr>
            <p:ph type="body" idx="1"/>
          </p:nvPr>
        </p:nvSpPr>
        <p:spPr>
          <a:xfrm>
            <a:off x="914400" y="3783240"/>
            <a:ext cx="7292975" cy="1828800"/>
          </a:xfrm>
        </p:spPr>
        <p:txBody>
          <a:bodyPr/>
          <a:lstStyle/>
          <a:p>
            <a:pPr marL="0" indent="0">
              <a:buNone/>
            </a:pPr>
            <a:r>
              <a:rPr lang="en-US" sz="2400" dirty="0" smtClean="0"/>
              <a:t>Tactical </a:t>
            </a:r>
            <a:r>
              <a:rPr lang="en-US" sz="2400" dirty="0"/>
              <a:t>Questions – used to </a:t>
            </a:r>
            <a:r>
              <a:rPr lang="en-US" sz="2400" dirty="0" smtClean="0"/>
              <a:t>_____ </a:t>
            </a:r>
            <a:r>
              <a:rPr lang="en-US" sz="2400" dirty="0"/>
              <a:t>or </a:t>
            </a:r>
            <a:r>
              <a:rPr lang="en-US" sz="2400" dirty="0" smtClean="0"/>
              <a:t/>
            </a:r>
            <a:br>
              <a:rPr lang="en-US" sz="2400" dirty="0" smtClean="0"/>
            </a:br>
            <a:r>
              <a:rPr lang="en-US" sz="2400" dirty="0" smtClean="0"/>
              <a:t>________ </a:t>
            </a:r>
            <a:r>
              <a:rPr lang="en-US" sz="2400" dirty="0" smtClean="0"/>
              <a:t>the </a:t>
            </a:r>
            <a:r>
              <a:rPr lang="en-US" sz="2400" dirty="0"/>
              <a:t>topic of discussion</a:t>
            </a:r>
          </a:p>
          <a:p>
            <a:pPr lvl="1"/>
            <a:r>
              <a:rPr lang="en-US" sz="2000" i="1" dirty="0"/>
              <a:t>“Earlier you mentioned that…”</a:t>
            </a:r>
          </a:p>
          <a:p>
            <a:pPr lvl="1"/>
            <a:r>
              <a:rPr lang="en-US" sz="2000" i="1" dirty="0"/>
              <a:t>“Could you tell me more about </a:t>
            </a:r>
            <a:r>
              <a:rPr lang="en-US" sz="2000" i="1" dirty="0" smtClean="0"/>
              <a:t/>
            </a:r>
            <a:br>
              <a:rPr lang="en-US" sz="2000" i="1" dirty="0" smtClean="0"/>
            </a:br>
            <a:r>
              <a:rPr lang="en-US" sz="2000" i="1" dirty="0" smtClean="0"/>
              <a:t>how </a:t>
            </a:r>
            <a:r>
              <a:rPr lang="en-US" sz="2000" i="1" dirty="0"/>
              <a:t>that might affect</a:t>
            </a:r>
            <a:r>
              <a:rPr lang="en-US" sz="2000" i="1" dirty="0" smtClean="0"/>
              <a:t>…”</a:t>
            </a:r>
            <a:endParaRPr lang="en-US" sz="2000" i="1" dirty="0"/>
          </a:p>
        </p:txBody>
      </p:sp>
      <p:sp>
        <p:nvSpPr>
          <p:cNvPr id="26628" name="Rectangle 4"/>
          <p:cNvSpPr>
            <a:spLocks noGrp="1" noChangeArrowheads="1"/>
          </p:cNvSpPr>
          <p:nvPr>
            <p:ph type="title"/>
          </p:nvPr>
        </p:nvSpPr>
        <p:spPr>
          <a:xfrm>
            <a:off x="114300" y="219075"/>
            <a:ext cx="8915400" cy="1143000"/>
          </a:xfrm>
        </p:spPr>
        <p:txBody>
          <a:bodyPr/>
          <a:lstStyle/>
          <a:p>
            <a:r>
              <a:rPr lang="en-US" sz="3200"/>
              <a:t>Types of Questions:  Strategic Purpose</a:t>
            </a:r>
          </a:p>
        </p:txBody>
      </p:sp>
      <p:sp>
        <p:nvSpPr>
          <p:cNvPr id="7" name="Rectangle 3"/>
          <p:cNvSpPr txBox="1">
            <a:spLocks noChangeArrowheads="1"/>
          </p:cNvSpPr>
          <p:nvPr/>
        </p:nvSpPr>
        <p:spPr>
          <a:xfrm>
            <a:off x="914400" y="1527048"/>
            <a:ext cx="6683375" cy="2057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rgbClr val="D90202"/>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dirty="0" smtClean="0"/>
              <a:t>Reactive Questions – refer to or directly result from information previously provided by the other party.</a:t>
            </a:r>
          </a:p>
          <a:p>
            <a:pPr lvl="1"/>
            <a:r>
              <a:rPr lang="en-US" sz="2000" dirty="0" smtClean="0"/>
              <a:t>“</a:t>
            </a:r>
            <a:r>
              <a:rPr lang="en-US" sz="2000" i="1" dirty="0" smtClean="0"/>
              <a:t>You mentioned that …Can you give me an example of what you mean?”</a:t>
            </a:r>
          </a:p>
          <a:p>
            <a:pPr lvl="1"/>
            <a:r>
              <a:rPr lang="en-US" sz="2000" i="1" dirty="0" smtClean="0"/>
              <a:t>“That is interesting.  Can you tell me how it happened?”</a:t>
            </a:r>
            <a:endParaRPr lang="en-US" sz="2000" i="1" dirty="0"/>
          </a:p>
        </p:txBody>
      </p:sp>
    </p:spTree>
    <p:extLst>
      <p:ext uri="{BB962C8B-B14F-4D97-AF65-F5344CB8AC3E}">
        <p14:creationId xmlns:p14="http://schemas.microsoft.com/office/powerpoint/2010/main" val="1529207253"/>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0" y="219075"/>
            <a:ext cx="8991600" cy="1143000"/>
          </a:xfrm>
        </p:spPr>
        <p:txBody>
          <a:bodyPr/>
          <a:lstStyle/>
          <a:p>
            <a:pPr>
              <a:lnSpc>
                <a:spcPct val="85000"/>
              </a:lnSpc>
            </a:pPr>
            <a:r>
              <a:rPr lang="en-US" sz="3200" dirty="0"/>
              <a:t>Guidelines for Combining Types of</a:t>
            </a:r>
            <a:br>
              <a:rPr lang="en-US" sz="3200" dirty="0"/>
            </a:br>
            <a:r>
              <a:rPr lang="en-US" sz="3200" dirty="0"/>
              <a:t>Questions for Maximal Effectiveness</a:t>
            </a:r>
          </a:p>
        </p:txBody>
      </p:sp>
      <p:pic>
        <p:nvPicPr>
          <p:cNvPr id="2050" name="Picture 2"/>
          <p:cNvPicPr>
            <a:picLocks noChangeAspect="1" noChangeArrowheads="1"/>
          </p:cNvPicPr>
          <p:nvPr/>
        </p:nvPicPr>
        <p:blipFill>
          <a:blip r:embed="rId3" cstate="print"/>
          <a:srcRect/>
          <a:stretch>
            <a:fillRect/>
          </a:stretch>
        </p:blipFill>
        <p:spPr bwMode="auto">
          <a:xfrm>
            <a:off x="1452763" y="1676400"/>
            <a:ext cx="6238475" cy="4732337"/>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3169772117"/>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8763000" cy="1295400"/>
          </a:xfrm>
        </p:spPr>
        <p:txBody>
          <a:bodyPr/>
          <a:lstStyle/>
          <a:p>
            <a:r>
              <a:rPr lang="en-US" dirty="0"/>
              <a:t>Strategic Application of Questioning</a:t>
            </a:r>
            <a:br>
              <a:rPr lang="en-US" dirty="0"/>
            </a:br>
            <a:r>
              <a:rPr lang="en-US" dirty="0"/>
              <a:t>In Trust-Based Selling</a:t>
            </a:r>
          </a:p>
        </p:txBody>
      </p:sp>
      <p:pic>
        <p:nvPicPr>
          <p:cNvPr id="9" name="Perspector Pyramid of Text with Wide Top"/>
          <p:cNvPicPr>
            <a:picLocks/>
          </p:cNvPicPr>
          <p:nvPr>
            <p:custDataLst>
              <p:tags r:id="rId1"/>
            </p:custDataLst>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95400" y="1714500"/>
            <a:ext cx="5943600" cy="4591050"/>
          </a:xfrm>
          <a:prstGeom prst="rect">
            <a:avLst/>
          </a:prstGeom>
          <a:solidFill>
            <a:scrgbClr r="0" g="0" b="0">
              <a:alpha val="0"/>
            </a:scrgbClr>
          </a:solidFill>
        </p:spPr>
      </p:pic>
    </p:spTree>
    <p:extLst>
      <p:ext uri="{BB962C8B-B14F-4D97-AF65-F5344CB8AC3E}">
        <p14:creationId xmlns:p14="http://schemas.microsoft.com/office/powerpoint/2010/main" val="2616120291"/>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0" y="0"/>
            <a:ext cx="9144000" cy="1143000"/>
          </a:xfrm>
        </p:spPr>
        <p:txBody>
          <a:bodyPr/>
          <a:lstStyle/>
          <a:p>
            <a:r>
              <a:rPr lang="en-US" sz="3200" dirty="0" smtClean="0"/>
              <a:t>SPIN</a:t>
            </a:r>
            <a:endParaRPr lang="en-US" sz="3200"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981" y="1676401"/>
            <a:ext cx="7780569"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6660555"/>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Text Box 3"/>
          <p:cNvSpPr txBox="1">
            <a:spLocks noChangeArrowheads="1"/>
          </p:cNvSpPr>
          <p:nvPr/>
        </p:nvSpPr>
        <p:spPr bwMode="auto">
          <a:xfrm>
            <a:off x="2093844" y="1982439"/>
            <a:ext cx="5754756" cy="396875"/>
          </a:xfrm>
          <a:prstGeom prst="rect">
            <a:avLst/>
          </a:prstGeom>
          <a:noFill/>
          <a:ln w="9525">
            <a:noFill/>
            <a:miter lim="800000"/>
            <a:headEnd/>
            <a:tailEnd/>
          </a:ln>
          <a:effectLst/>
        </p:spPr>
        <p:txBody>
          <a:bodyPr wrap="square">
            <a:spAutoFit/>
          </a:bodyPr>
          <a:lstStyle/>
          <a:p>
            <a:pPr eaLnBrk="0" hangingPunct="0">
              <a:spcBef>
                <a:spcPct val="50000"/>
              </a:spcBef>
            </a:pPr>
            <a:r>
              <a:rPr lang="en-US" sz="2000" dirty="0"/>
              <a:t>Finding out facts about the buyer’s existing situation.</a:t>
            </a:r>
          </a:p>
        </p:txBody>
      </p:sp>
      <p:sp>
        <p:nvSpPr>
          <p:cNvPr id="34820" name="Text Box 4"/>
          <p:cNvSpPr txBox="1">
            <a:spLocks noChangeArrowheads="1"/>
          </p:cNvSpPr>
          <p:nvPr/>
        </p:nvSpPr>
        <p:spPr bwMode="auto">
          <a:xfrm>
            <a:off x="2083905" y="3059178"/>
            <a:ext cx="5993295" cy="707886"/>
          </a:xfrm>
          <a:prstGeom prst="rect">
            <a:avLst/>
          </a:prstGeom>
          <a:noFill/>
          <a:ln w="9525">
            <a:noFill/>
            <a:miter lim="800000"/>
            <a:headEnd/>
            <a:tailEnd/>
          </a:ln>
          <a:effectLst/>
        </p:spPr>
        <p:txBody>
          <a:bodyPr wrap="square">
            <a:spAutoFit/>
          </a:bodyPr>
          <a:lstStyle/>
          <a:p>
            <a:pPr eaLnBrk="0" hangingPunct="0">
              <a:spcBef>
                <a:spcPct val="50000"/>
              </a:spcBef>
            </a:pPr>
            <a:r>
              <a:rPr lang="en-US" sz="2000" dirty="0"/>
              <a:t>How many people do you employ at this location?  </a:t>
            </a:r>
            <a:r>
              <a:rPr lang="en-US" sz="2000" dirty="0" smtClean="0"/>
              <a:t>Can you please describe your payroll process?</a:t>
            </a:r>
            <a:endParaRPr lang="en-US" sz="2000" dirty="0"/>
          </a:p>
        </p:txBody>
      </p:sp>
      <p:sp>
        <p:nvSpPr>
          <p:cNvPr id="34821" name="Text Box 5"/>
          <p:cNvSpPr txBox="1">
            <a:spLocks noChangeArrowheads="1"/>
          </p:cNvSpPr>
          <p:nvPr/>
        </p:nvSpPr>
        <p:spPr bwMode="auto">
          <a:xfrm>
            <a:off x="2083905" y="4278378"/>
            <a:ext cx="5993295" cy="701675"/>
          </a:xfrm>
          <a:prstGeom prst="rect">
            <a:avLst/>
          </a:prstGeom>
          <a:noFill/>
          <a:ln w="9525">
            <a:noFill/>
            <a:miter lim="800000"/>
            <a:headEnd/>
            <a:tailEnd/>
          </a:ln>
          <a:effectLst/>
        </p:spPr>
        <p:txBody>
          <a:bodyPr wrap="square">
            <a:spAutoFit/>
          </a:bodyPr>
          <a:lstStyle/>
          <a:p>
            <a:pPr eaLnBrk="0" hangingPunct="0">
              <a:spcBef>
                <a:spcPct val="50000"/>
              </a:spcBef>
            </a:pPr>
            <a:r>
              <a:rPr lang="en-US" sz="2000" dirty="0"/>
              <a:t>Least powerful of the SPIN questions.  Negative relationship to success.  Most people ask too many.</a:t>
            </a:r>
          </a:p>
        </p:txBody>
      </p:sp>
      <p:sp>
        <p:nvSpPr>
          <p:cNvPr id="34822" name="Text Box 6"/>
          <p:cNvSpPr txBox="1">
            <a:spLocks noChangeArrowheads="1"/>
          </p:cNvSpPr>
          <p:nvPr/>
        </p:nvSpPr>
        <p:spPr bwMode="auto">
          <a:xfrm>
            <a:off x="2083905" y="5501581"/>
            <a:ext cx="5459895" cy="701675"/>
          </a:xfrm>
          <a:prstGeom prst="rect">
            <a:avLst/>
          </a:prstGeom>
          <a:noFill/>
          <a:ln w="9525">
            <a:noFill/>
            <a:miter lim="800000"/>
            <a:headEnd/>
            <a:tailEnd/>
          </a:ln>
          <a:effectLst/>
        </p:spPr>
        <p:txBody>
          <a:bodyPr wrap="square">
            <a:spAutoFit/>
          </a:bodyPr>
          <a:lstStyle/>
          <a:p>
            <a:pPr eaLnBrk="0" hangingPunct="0">
              <a:spcBef>
                <a:spcPct val="50000"/>
              </a:spcBef>
            </a:pPr>
            <a:r>
              <a:rPr lang="en-US" sz="2000" dirty="0"/>
              <a:t>Eliminate unnecessary Situation Questions by doing your homework in advance.</a:t>
            </a:r>
          </a:p>
        </p:txBody>
      </p:sp>
      <p:grpSp>
        <p:nvGrpSpPr>
          <p:cNvPr id="2" name="Group 7"/>
          <p:cNvGrpSpPr>
            <a:grpSpLocks/>
          </p:cNvGrpSpPr>
          <p:nvPr/>
        </p:nvGrpSpPr>
        <p:grpSpPr bwMode="auto">
          <a:xfrm>
            <a:off x="257175" y="1828800"/>
            <a:ext cx="1905000" cy="4419600"/>
            <a:chOff x="162" y="960"/>
            <a:chExt cx="1200" cy="2784"/>
          </a:xfrm>
        </p:grpSpPr>
        <p:sp>
          <p:nvSpPr>
            <p:cNvPr id="34824" name="AutoShape 8"/>
            <p:cNvSpPr>
              <a:spLocks noChangeArrowheads="1"/>
            </p:cNvSpPr>
            <p:nvPr>
              <p:custDataLst>
                <p:tags r:id="rId1"/>
              </p:custDataLst>
            </p:nvPr>
          </p:nvSpPr>
          <p:spPr bwMode="auto">
            <a:xfrm>
              <a:off x="162" y="960"/>
              <a:ext cx="1200" cy="480"/>
            </a:xfrm>
            <a:prstGeom prst="homePlate">
              <a:avLst>
                <a:gd name="adj" fmla="val 62500"/>
              </a:avLst>
            </a:prstGeom>
            <a:ln>
              <a:headEnd/>
              <a:tailEnd/>
            </a:ln>
          </p:spPr>
          <p:style>
            <a:lnRef idx="0">
              <a:schemeClr val="accent2"/>
            </a:lnRef>
            <a:fillRef idx="3">
              <a:schemeClr val="accent2"/>
            </a:fillRef>
            <a:effectRef idx="3">
              <a:schemeClr val="accent2"/>
            </a:effectRef>
            <a:fontRef idx="minor">
              <a:schemeClr val="lt1"/>
            </a:fontRef>
          </p:style>
          <p:txBody>
            <a:bodyPr anchor="ctr"/>
            <a:lstStyle/>
            <a:p>
              <a:pPr algn="ctr" eaLnBrk="0" hangingPunct="0"/>
              <a:r>
                <a:rPr lang="en-US" sz="2400"/>
                <a:t>Definition:</a:t>
              </a:r>
            </a:p>
          </p:txBody>
        </p:sp>
        <p:sp>
          <p:nvSpPr>
            <p:cNvPr id="34825" name="AutoShape 9"/>
            <p:cNvSpPr>
              <a:spLocks noChangeArrowheads="1"/>
            </p:cNvSpPr>
            <p:nvPr>
              <p:custDataLst>
                <p:tags r:id="rId2"/>
              </p:custDataLst>
            </p:nvPr>
          </p:nvSpPr>
          <p:spPr bwMode="auto">
            <a:xfrm>
              <a:off x="162" y="1728"/>
              <a:ext cx="1200" cy="480"/>
            </a:xfrm>
            <a:prstGeom prst="homePlate">
              <a:avLst>
                <a:gd name="adj" fmla="val 62500"/>
              </a:avLst>
            </a:prstGeom>
            <a:ln>
              <a:headEnd/>
              <a:tailEnd/>
            </a:ln>
          </p:spPr>
          <p:style>
            <a:lnRef idx="0">
              <a:schemeClr val="accent2"/>
            </a:lnRef>
            <a:fillRef idx="3">
              <a:schemeClr val="accent2"/>
            </a:fillRef>
            <a:effectRef idx="3">
              <a:schemeClr val="accent2"/>
            </a:effectRef>
            <a:fontRef idx="minor">
              <a:schemeClr val="lt1"/>
            </a:fontRef>
          </p:style>
          <p:txBody>
            <a:bodyPr anchor="ctr"/>
            <a:lstStyle/>
            <a:p>
              <a:pPr algn="ctr" eaLnBrk="0" hangingPunct="0"/>
              <a:r>
                <a:rPr lang="en-US" sz="2400"/>
                <a:t>Examples:</a:t>
              </a:r>
            </a:p>
          </p:txBody>
        </p:sp>
        <p:sp>
          <p:nvSpPr>
            <p:cNvPr id="34826" name="AutoShape 10"/>
            <p:cNvSpPr>
              <a:spLocks noChangeArrowheads="1"/>
            </p:cNvSpPr>
            <p:nvPr>
              <p:custDataLst>
                <p:tags r:id="rId3"/>
              </p:custDataLst>
            </p:nvPr>
          </p:nvSpPr>
          <p:spPr bwMode="auto">
            <a:xfrm>
              <a:off x="162" y="2496"/>
              <a:ext cx="1200" cy="480"/>
            </a:xfrm>
            <a:prstGeom prst="homePlate">
              <a:avLst>
                <a:gd name="adj" fmla="val 62500"/>
              </a:avLst>
            </a:prstGeom>
            <a:ln>
              <a:headEnd/>
              <a:tailEnd/>
            </a:ln>
          </p:spPr>
          <p:style>
            <a:lnRef idx="0">
              <a:schemeClr val="accent2"/>
            </a:lnRef>
            <a:fillRef idx="3">
              <a:schemeClr val="accent2"/>
            </a:fillRef>
            <a:effectRef idx="3">
              <a:schemeClr val="accent2"/>
            </a:effectRef>
            <a:fontRef idx="minor">
              <a:schemeClr val="lt1"/>
            </a:fontRef>
          </p:style>
          <p:txBody>
            <a:bodyPr anchor="ctr"/>
            <a:lstStyle/>
            <a:p>
              <a:pPr algn="ctr" eaLnBrk="0" hangingPunct="0"/>
              <a:r>
                <a:rPr lang="en-US" sz="2400"/>
                <a:t>Impact:</a:t>
              </a:r>
            </a:p>
          </p:txBody>
        </p:sp>
        <p:sp>
          <p:nvSpPr>
            <p:cNvPr id="34827" name="AutoShape 11"/>
            <p:cNvSpPr>
              <a:spLocks noChangeArrowheads="1"/>
            </p:cNvSpPr>
            <p:nvPr>
              <p:custDataLst>
                <p:tags r:id="rId4"/>
              </p:custDataLst>
            </p:nvPr>
          </p:nvSpPr>
          <p:spPr bwMode="auto">
            <a:xfrm>
              <a:off x="162" y="3264"/>
              <a:ext cx="1200" cy="480"/>
            </a:xfrm>
            <a:prstGeom prst="homePlate">
              <a:avLst>
                <a:gd name="adj" fmla="val 62500"/>
              </a:avLst>
            </a:prstGeom>
            <a:ln>
              <a:headEnd/>
              <a:tailEnd/>
            </a:ln>
          </p:spPr>
          <p:style>
            <a:lnRef idx="0">
              <a:schemeClr val="accent2"/>
            </a:lnRef>
            <a:fillRef idx="3">
              <a:schemeClr val="accent2"/>
            </a:fillRef>
            <a:effectRef idx="3">
              <a:schemeClr val="accent2"/>
            </a:effectRef>
            <a:fontRef idx="minor">
              <a:schemeClr val="lt1"/>
            </a:fontRef>
          </p:style>
          <p:txBody>
            <a:bodyPr anchor="ctr"/>
            <a:lstStyle/>
            <a:p>
              <a:pPr algn="ctr" eaLnBrk="0" hangingPunct="0"/>
              <a:r>
                <a:rPr lang="en-US" sz="2400"/>
                <a:t>Advice:</a:t>
              </a:r>
            </a:p>
          </p:txBody>
        </p:sp>
      </p:grpSp>
      <p:pic>
        <p:nvPicPr>
          <p:cNvPr id="205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24075" y="76200"/>
            <a:ext cx="489585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86600" y="5194555"/>
            <a:ext cx="2133600" cy="1739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6719948"/>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86600" y="5194555"/>
            <a:ext cx="2133600" cy="1739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867" name="Text Box 3"/>
          <p:cNvSpPr txBox="1">
            <a:spLocks noChangeArrowheads="1"/>
          </p:cNvSpPr>
          <p:nvPr/>
        </p:nvSpPr>
        <p:spPr bwMode="auto">
          <a:xfrm>
            <a:off x="2093845" y="1727537"/>
            <a:ext cx="5983356" cy="1015663"/>
          </a:xfrm>
          <a:prstGeom prst="rect">
            <a:avLst/>
          </a:prstGeom>
          <a:noFill/>
          <a:ln w="9525">
            <a:noFill/>
            <a:miter lim="800000"/>
            <a:headEnd/>
            <a:tailEnd/>
          </a:ln>
          <a:effectLst/>
        </p:spPr>
        <p:txBody>
          <a:bodyPr wrap="square">
            <a:spAutoFit/>
          </a:bodyPr>
          <a:lstStyle/>
          <a:p>
            <a:pPr eaLnBrk="0" hangingPunct="0">
              <a:spcBef>
                <a:spcPct val="50000"/>
              </a:spcBef>
            </a:pPr>
            <a:r>
              <a:rPr lang="en-US" sz="2000" dirty="0"/>
              <a:t>Asking about problems, difficulties or dissatisfactions that the buyer is experiencing with the existing situation.</a:t>
            </a:r>
          </a:p>
        </p:txBody>
      </p:sp>
      <p:sp>
        <p:nvSpPr>
          <p:cNvPr id="36868" name="Text Box 4"/>
          <p:cNvSpPr txBox="1">
            <a:spLocks noChangeArrowheads="1"/>
          </p:cNvSpPr>
          <p:nvPr/>
        </p:nvSpPr>
        <p:spPr bwMode="auto">
          <a:xfrm>
            <a:off x="2093844" y="2946737"/>
            <a:ext cx="5983357" cy="1015663"/>
          </a:xfrm>
          <a:prstGeom prst="rect">
            <a:avLst/>
          </a:prstGeom>
          <a:noFill/>
          <a:ln w="9525">
            <a:noFill/>
            <a:miter lim="800000"/>
            <a:headEnd/>
            <a:tailEnd/>
          </a:ln>
          <a:effectLst/>
        </p:spPr>
        <p:txBody>
          <a:bodyPr wrap="square">
            <a:spAutoFit/>
          </a:bodyPr>
          <a:lstStyle/>
          <a:p>
            <a:pPr eaLnBrk="0" hangingPunct="0">
              <a:spcBef>
                <a:spcPct val="50000"/>
              </a:spcBef>
            </a:pPr>
            <a:r>
              <a:rPr lang="en-US" sz="2000" dirty="0" smtClean="0"/>
              <a:t>What sorts of challenges do you face with your payroll process? Have ever had trouble getting the payroll processed on-time?</a:t>
            </a:r>
            <a:endParaRPr lang="en-US" sz="2000" dirty="0"/>
          </a:p>
        </p:txBody>
      </p:sp>
      <p:sp>
        <p:nvSpPr>
          <p:cNvPr id="36869" name="Text Box 5"/>
          <p:cNvSpPr txBox="1">
            <a:spLocks noChangeArrowheads="1"/>
          </p:cNvSpPr>
          <p:nvPr/>
        </p:nvSpPr>
        <p:spPr bwMode="auto">
          <a:xfrm>
            <a:off x="2093844" y="4165937"/>
            <a:ext cx="5983357" cy="1015663"/>
          </a:xfrm>
          <a:prstGeom prst="rect">
            <a:avLst/>
          </a:prstGeom>
          <a:noFill/>
          <a:ln w="9525">
            <a:noFill/>
            <a:miter lim="800000"/>
            <a:headEnd/>
            <a:tailEnd/>
          </a:ln>
          <a:effectLst/>
        </p:spPr>
        <p:txBody>
          <a:bodyPr wrap="square">
            <a:spAutoFit/>
          </a:bodyPr>
          <a:lstStyle/>
          <a:p>
            <a:pPr eaLnBrk="0" hangingPunct="0">
              <a:spcBef>
                <a:spcPct val="50000"/>
              </a:spcBef>
            </a:pPr>
            <a:r>
              <a:rPr lang="en-US" sz="2000" dirty="0"/>
              <a:t>More powerful than Situation Questions.  People ask more Problem Questions as they become more experienced at selling.</a:t>
            </a:r>
          </a:p>
        </p:txBody>
      </p:sp>
      <p:sp>
        <p:nvSpPr>
          <p:cNvPr id="36870" name="Text Box 6"/>
          <p:cNvSpPr txBox="1">
            <a:spLocks noChangeArrowheads="1"/>
          </p:cNvSpPr>
          <p:nvPr/>
        </p:nvSpPr>
        <p:spPr bwMode="auto">
          <a:xfrm>
            <a:off x="2093845" y="5257800"/>
            <a:ext cx="5449955" cy="1323439"/>
          </a:xfrm>
          <a:prstGeom prst="rect">
            <a:avLst/>
          </a:prstGeom>
          <a:noFill/>
          <a:ln w="9525">
            <a:noFill/>
            <a:miter lim="800000"/>
            <a:headEnd/>
            <a:tailEnd/>
          </a:ln>
          <a:effectLst/>
        </p:spPr>
        <p:txBody>
          <a:bodyPr wrap="square">
            <a:spAutoFit/>
          </a:bodyPr>
          <a:lstStyle/>
          <a:p>
            <a:pPr eaLnBrk="0" hangingPunct="0">
              <a:spcBef>
                <a:spcPct val="50000"/>
              </a:spcBef>
            </a:pPr>
            <a:r>
              <a:rPr lang="en-US" sz="2000" dirty="0"/>
              <a:t>Think of your products or services in terms of the </a:t>
            </a:r>
            <a:r>
              <a:rPr lang="en-US" sz="2000" dirty="0" smtClean="0"/>
              <a:t>_________________________—not </a:t>
            </a:r>
            <a:r>
              <a:rPr lang="en-US" sz="2000" dirty="0"/>
              <a:t>in terms of the details or characteristics that your products possess.</a:t>
            </a:r>
          </a:p>
        </p:txBody>
      </p:sp>
      <p:grpSp>
        <p:nvGrpSpPr>
          <p:cNvPr id="2" name="Group 7"/>
          <p:cNvGrpSpPr>
            <a:grpSpLocks/>
          </p:cNvGrpSpPr>
          <p:nvPr/>
        </p:nvGrpSpPr>
        <p:grpSpPr bwMode="auto">
          <a:xfrm>
            <a:off x="257175" y="1828800"/>
            <a:ext cx="1905000" cy="4419600"/>
            <a:chOff x="162" y="960"/>
            <a:chExt cx="1200" cy="2784"/>
          </a:xfrm>
        </p:grpSpPr>
        <p:sp>
          <p:nvSpPr>
            <p:cNvPr id="36872" name="AutoShape 8"/>
            <p:cNvSpPr>
              <a:spLocks noChangeArrowheads="1"/>
            </p:cNvSpPr>
            <p:nvPr/>
          </p:nvSpPr>
          <p:spPr bwMode="auto">
            <a:xfrm>
              <a:off x="162" y="960"/>
              <a:ext cx="1200" cy="480"/>
            </a:xfrm>
            <a:prstGeom prst="homePlate">
              <a:avLst>
                <a:gd name="adj" fmla="val 62500"/>
              </a:avLst>
            </a:prstGeom>
            <a:ln>
              <a:headEnd/>
              <a:tailEnd/>
            </a:ln>
          </p:spPr>
          <p:style>
            <a:lnRef idx="0">
              <a:schemeClr val="accent2"/>
            </a:lnRef>
            <a:fillRef idx="3">
              <a:schemeClr val="accent2"/>
            </a:fillRef>
            <a:effectRef idx="3">
              <a:schemeClr val="accent2"/>
            </a:effectRef>
            <a:fontRef idx="minor">
              <a:schemeClr val="lt1"/>
            </a:fontRef>
          </p:style>
          <p:txBody>
            <a:bodyPr anchor="ctr"/>
            <a:lstStyle/>
            <a:p>
              <a:pPr algn="ctr" eaLnBrk="0" hangingPunct="0"/>
              <a:r>
                <a:rPr lang="en-US" sz="2400"/>
                <a:t>Definition:</a:t>
              </a:r>
            </a:p>
          </p:txBody>
        </p:sp>
        <p:sp>
          <p:nvSpPr>
            <p:cNvPr id="36873" name="AutoShape 9"/>
            <p:cNvSpPr>
              <a:spLocks noChangeArrowheads="1"/>
            </p:cNvSpPr>
            <p:nvPr/>
          </p:nvSpPr>
          <p:spPr bwMode="auto">
            <a:xfrm>
              <a:off x="162" y="1728"/>
              <a:ext cx="1200" cy="480"/>
            </a:xfrm>
            <a:prstGeom prst="homePlate">
              <a:avLst>
                <a:gd name="adj" fmla="val 62500"/>
              </a:avLst>
            </a:prstGeom>
            <a:ln>
              <a:headEnd/>
              <a:tailEnd/>
            </a:ln>
          </p:spPr>
          <p:style>
            <a:lnRef idx="0">
              <a:schemeClr val="accent2"/>
            </a:lnRef>
            <a:fillRef idx="3">
              <a:schemeClr val="accent2"/>
            </a:fillRef>
            <a:effectRef idx="3">
              <a:schemeClr val="accent2"/>
            </a:effectRef>
            <a:fontRef idx="minor">
              <a:schemeClr val="lt1"/>
            </a:fontRef>
          </p:style>
          <p:txBody>
            <a:bodyPr anchor="ctr"/>
            <a:lstStyle/>
            <a:p>
              <a:pPr algn="ctr" eaLnBrk="0" hangingPunct="0"/>
              <a:r>
                <a:rPr lang="en-US" sz="2400"/>
                <a:t>Examples:</a:t>
              </a:r>
            </a:p>
          </p:txBody>
        </p:sp>
        <p:sp>
          <p:nvSpPr>
            <p:cNvPr id="36874" name="AutoShape 10"/>
            <p:cNvSpPr>
              <a:spLocks noChangeArrowheads="1"/>
            </p:cNvSpPr>
            <p:nvPr/>
          </p:nvSpPr>
          <p:spPr bwMode="auto">
            <a:xfrm>
              <a:off x="162" y="2496"/>
              <a:ext cx="1200" cy="480"/>
            </a:xfrm>
            <a:prstGeom prst="homePlate">
              <a:avLst>
                <a:gd name="adj" fmla="val 62500"/>
              </a:avLst>
            </a:prstGeom>
            <a:ln>
              <a:headEnd/>
              <a:tailEnd/>
            </a:ln>
          </p:spPr>
          <p:style>
            <a:lnRef idx="0">
              <a:schemeClr val="accent2"/>
            </a:lnRef>
            <a:fillRef idx="3">
              <a:schemeClr val="accent2"/>
            </a:fillRef>
            <a:effectRef idx="3">
              <a:schemeClr val="accent2"/>
            </a:effectRef>
            <a:fontRef idx="minor">
              <a:schemeClr val="lt1"/>
            </a:fontRef>
          </p:style>
          <p:txBody>
            <a:bodyPr anchor="ctr"/>
            <a:lstStyle/>
            <a:p>
              <a:pPr algn="ctr" eaLnBrk="0" hangingPunct="0"/>
              <a:r>
                <a:rPr lang="en-US" sz="2400"/>
                <a:t>Impact:</a:t>
              </a:r>
            </a:p>
          </p:txBody>
        </p:sp>
        <p:sp>
          <p:nvSpPr>
            <p:cNvPr id="36875" name="AutoShape 11"/>
            <p:cNvSpPr>
              <a:spLocks noChangeArrowheads="1"/>
            </p:cNvSpPr>
            <p:nvPr/>
          </p:nvSpPr>
          <p:spPr bwMode="auto">
            <a:xfrm>
              <a:off x="162" y="3264"/>
              <a:ext cx="1200" cy="480"/>
            </a:xfrm>
            <a:prstGeom prst="homePlate">
              <a:avLst>
                <a:gd name="adj" fmla="val 62500"/>
              </a:avLst>
            </a:prstGeom>
            <a:ln>
              <a:headEnd/>
              <a:tailEnd/>
            </a:ln>
          </p:spPr>
          <p:style>
            <a:lnRef idx="0">
              <a:schemeClr val="accent2"/>
            </a:lnRef>
            <a:fillRef idx="3">
              <a:schemeClr val="accent2"/>
            </a:fillRef>
            <a:effectRef idx="3">
              <a:schemeClr val="accent2"/>
            </a:effectRef>
            <a:fontRef idx="minor">
              <a:schemeClr val="lt1"/>
            </a:fontRef>
          </p:style>
          <p:txBody>
            <a:bodyPr anchor="ctr"/>
            <a:lstStyle/>
            <a:p>
              <a:pPr algn="ctr" eaLnBrk="0" hangingPunct="0"/>
              <a:r>
                <a:rPr lang="en-US" sz="2400"/>
                <a:t>Advice:</a:t>
              </a:r>
            </a:p>
          </p:txBody>
        </p:sp>
      </p:grpSp>
      <p:grpSp>
        <p:nvGrpSpPr>
          <p:cNvPr id="12" name="Group 11"/>
          <p:cNvGrpSpPr/>
          <p:nvPr/>
        </p:nvGrpSpPr>
        <p:grpSpPr>
          <a:xfrm>
            <a:off x="2278063" y="-381000"/>
            <a:ext cx="4587875" cy="2032000"/>
            <a:chOff x="1462541" y="1487724"/>
            <a:chExt cx="4587875" cy="2032000"/>
          </a:xfrm>
        </p:grpSpPr>
        <p:sp>
          <p:nvSpPr>
            <p:cNvPr id="13" name="Freeform 5"/>
            <p:cNvSpPr>
              <a:spLocks/>
            </p:cNvSpPr>
            <p:nvPr/>
          </p:nvSpPr>
          <p:spPr bwMode="auto">
            <a:xfrm>
              <a:off x="1462541" y="1487724"/>
              <a:ext cx="4587875" cy="2032000"/>
            </a:xfrm>
            <a:custGeom>
              <a:avLst/>
              <a:gdLst/>
              <a:ahLst/>
              <a:cxnLst>
                <a:cxn ang="0">
                  <a:pos x="2888" y="440"/>
                </a:cxn>
                <a:cxn ang="0">
                  <a:pos x="2888" y="424"/>
                </a:cxn>
                <a:cxn ang="0">
                  <a:pos x="2880" y="392"/>
                </a:cxn>
                <a:cxn ang="0">
                  <a:pos x="2868" y="364"/>
                </a:cxn>
                <a:cxn ang="0">
                  <a:pos x="2852" y="338"/>
                </a:cxn>
                <a:cxn ang="0">
                  <a:pos x="2830" y="316"/>
                </a:cxn>
                <a:cxn ang="0">
                  <a:pos x="2804" y="300"/>
                </a:cxn>
                <a:cxn ang="0">
                  <a:pos x="2776" y="288"/>
                </a:cxn>
                <a:cxn ang="0">
                  <a:pos x="2744" y="280"/>
                </a:cxn>
                <a:cxn ang="0">
                  <a:pos x="2312" y="280"/>
                </a:cxn>
                <a:cxn ang="0">
                  <a:pos x="736" y="200"/>
                </a:cxn>
                <a:cxn ang="0">
                  <a:pos x="730" y="0"/>
                </a:cxn>
                <a:cxn ang="0">
                  <a:pos x="364" y="340"/>
                </a:cxn>
                <a:cxn ang="0">
                  <a:pos x="0" y="0"/>
                </a:cxn>
                <a:cxn ang="0">
                  <a:pos x="0" y="320"/>
                </a:cxn>
                <a:cxn ang="0">
                  <a:pos x="10" y="320"/>
                </a:cxn>
                <a:cxn ang="0">
                  <a:pos x="0" y="800"/>
                </a:cxn>
                <a:cxn ang="0">
                  <a:pos x="0" y="816"/>
                </a:cxn>
                <a:cxn ang="0">
                  <a:pos x="8" y="848"/>
                </a:cxn>
                <a:cxn ang="0">
                  <a:pos x="20" y="876"/>
                </a:cxn>
                <a:cxn ang="0">
                  <a:pos x="36" y="902"/>
                </a:cxn>
                <a:cxn ang="0">
                  <a:pos x="58" y="924"/>
                </a:cxn>
                <a:cxn ang="0">
                  <a:pos x="84" y="940"/>
                </a:cxn>
                <a:cxn ang="0">
                  <a:pos x="112" y="952"/>
                </a:cxn>
                <a:cxn ang="0">
                  <a:pos x="144" y="960"/>
                </a:cxn>
                <a:cxn ang="0">
                  <a:pos x="576" y="960"/>
                </a:cxn>
                <a:cxn ang="0">
                  <a:pos x="2152" y="970"/>
                </a:cxn>
                <a:cxn ang="0">
                  <a:pos x="2168" y="960"/>
                </a:cxn>
                <a:cxn ang="0">
                  <a:pos x="2340" y="1120"/>
                </a:cxn>
                <a:cxn ang="0">
                  <a:pos x="2524" y="1280"/>
                </a:cxn>
                <a:cxn ang="0">
                  <a:pos x="2708" y="1120"/>
                </a:cxn>
                <a:cxn ang="0">
                  <a:pos x="2888" y="960"/>
                </a:cxn>
              </a:cxnLst>
              <a:rect l="0" t="0" r="r" b="b"/>
              <a:pathLst>
                <a:path w="2890" h="1280">
                  <a:moveTo>
                    <a:pt x="2888" y="960"/>
                  </a:moveTo>
                  <a:lnTo>
                    <a:pt x="2888" y="440"/>
                  </a:lnTo>
                  <a:lnTo>
                    <a:pt x="2888" y="440"/>
                  </a:lnTo>
                  <a:lnTo>
                    <a:pt x="2888" y="424"/>
                  </a:lnTo>
                  <a:lnTo>
                    <a:pt x="2884" y="408"/>
                  </a:lnTo>
                  <a:lnTo>
                    <a:pt x="2880" y="392"/>
                  </a:lnTo>
                  <a:lnTo>
                    <a:pt x="2876" y="378"/>
                  </a:lnTo>
                  <a:lnTo>
                    <a:pt x="2868" y="364"/>
                  </a:lnTo>
                  <a:lnTo>
                    <a:pt x="2860" y="350"/>
                  </a:lnTo>
                  <a:lnTo>
                    <a:pt x="2852" y="338"/>
                  </a:lnTo>
                  <a:lnTo>
                    <a:pt x="2842" y="326"/>
                  </a:lnTo>
                  <a:lnTo>
                    <a:pt x="2830" y="316"/>
                  </a:lnTo>
                  <a:lnTo>
                    <a:pt x="2818" y="308"/>
                  </a:lnTo>
                  <a:lnTo>
                    <a:pt x="2804" y="300"/>
                  </a:lnTo>
                  <a:lnTo>
                    <a:pt x="2790" y="292"/>
                  </a:lnTo>
                  <a:lnTo>
                    <a:pt x="2776" y="288"/>
                  </a:lnTo>
                  <a:lnTo>
                    <a:pt x="2760" y="284"/>
                  </a:lnTo>
                  <a:lnTo>
                    <a:pt x="2744" y="280"/>
                  </a:lnTo>
                  <a:lnTo>
                    <a:pt x="2728" y="280"/>
                  </a:lnTo>
                  <a:lnTo>
                    <a:pt x="2312" y="280"/>
                  </a:lnTo>
                  <a:lnTo>
                    <a:pt x="736" y="280"/>
                  </a:lnTo>
                  <a:lnTo>
                    <a:pt x="736" y="200"/>
                  </a:lnTo>
                  <a:lnTo>
                    <a:pt x="736" y="0"/>
                  </a:lnTo>
                  <a:lnTo>
                    <a:pt x="730" y="0"/>
                  </a:lnTo>
                  <a:lnTo>
                    <a:pt x="548" y="170"/>
                  </a:lnTo>
                  <a:lnTo>
                    <a:pt x="364" y="340"/>
                  </a:lnTo>
                  <a:lnTo>
                    <a:pt x="182" y="170"/>
                  </a:lnTo>
                  <a:lnTo>
                    <a:pt x="0" y="0"/>
                  </a:lnTo>
                  <a:lnTo>
                    <a:pt x="0" y="200"/>
                  </a:lnTo>
                  <a:lnTo>
                    <a:pt x="0" y="320"/>
                  </a:lnTo>
                  <a:lnTo>
                    <a:pt x="10" y="318"/>
                  </a:lnTo>
                  <a:lnTo>
                    <a:pt x="10" y="320"/>
                  </a:lnTo>
                  <a:lnTo>
                    <a:pt x="0" y="320"/>
                  </a:lnTo>
                  <a:lnTo>
                    <a:pt x="0" y="800"/>
                  </a:lnTo>
                  <a:lnTo>
                    <a:pt x="0" y="800"/>
                  </a:lnTo>
                  <a:lnTo>
                    <a:pt x="0" y="816"/>
                  </a:lnTo>
                  <a:lnTo>
                    <a:pt x="4" y="832"/>
                  </a:lnTo>
                  <a:lnTo>
                    <a:pt x="8" y="848"/>
                  </a:lnTo>
                  <a:lnTo>
                    <a:pt x="12" y="862"/>
                  </a:lnTo>
                  <a:lnTo>
                    <a:pt x="20" y="876"/>
                  </a:lnTo>
                  <a:lnTo>
                    <a:pt x="28" y="890"/>
                  </a:lnTo>
                  <a:lnTo>
                    <a:pt x="36" y="902"/>
                  </a:lnTo>
                  <a:lnTo>
                    <a:pt x="46" y="914"/>
                  </a:lnTo>
                  <a:lnTo>
                    <a:pt x="58" y="924"/>
                  </a:lnTo>
                  <a:lnTo>
                    <a:pt x="70" y="932"/>
                  </a:lnTo>
                  <a:lnTo>
                    <a:pt x="84" y="940"/>
                  </a:lnTo>
                  <a:lnTo>
                    <a:pt x="98" y="948"/>
                  </a:lnTo>
                  <a:lnTo>
                    <a:pt x="112" y="952"/>
                  </a:lnTo>
                  <a:lnTo>
                    <a:pt x="128" y="956"/>
                  </a:lnTo>
                  <a:lnTo>
                    <a:pt x="144" y="960"/>
                  </a:lnTo>
                  <a:lnTo>
                    <a:pt x="160" y="960"/>
                  </a:lnTo>
                  <a:lnTo>
                    <a:pt x="576" y="960"/>
                  </a:lnTo>
                  <a:lnTo>
                    <a:pt x="2142" y="960"/>
                  </a:lnTo>
                  <a:lnTo>
                    <a:pt x="2152" y="970"/>
                  </a:lnTo>
                  <a:lnTo>
                    <a:pt x="2152" y="960"/>
                  </a:lnTo>
                  <a:lnTo>
                    <a:pt x="2168" y="960"/>
                  </a:lnTo>
                  <a:lnTo>
                    <a:pt x="2168" y="970"/>
                  </a:lnTo>
                  <a:lnTo>
                    <a:pt x="2340" y="1120"/>
                  </a:lnTo>
                  <a:lnTo>
                    <a:pt x="2432" y="1200"/>
                  </a:lnTo>
                  <a:lnTo>
                    <a:pt x="2524" y="1280"/>
                  </a:lnTo>
                  <a:lnTo>
                    <a:pt x="2616" y="1200"/>
                  </a:lnTo>
                  <a:lnTo>
                    <a:pt x="2708" y="1120"/>
                  </a:lnTo>
                  <a:lnTo>
                    <a:pt x="2890" y="960"/>
                  </a:lnTo>
                  <a:lnTo>
                    <a:pt x="2888" y="960"/>
                  </a:lnTo>
                  <a:close/>
                </a:path>
              </a:pathLst>
            </a:custGeom>
            <a:gradFill flip="none" rotWithShape="1">
              <a:gsLst>
                <a:gs pos="0">
                  <a:schemeClr val="tx2">
                    <a:lumMod val="60000"/>
                    <a:lumOff val="40000"/>
                  </a:schemeClr>
                </a:gs>
                <a:gs pos="36000">
                  <a:schemeClr val="tx2">
                    <a:lumMod val="75000"/>
                  </a:schemeClr>
                </a:gs>
              </a:gsLst>
              <a:path path="circle">
                <a:fillToRect l="100000" t="100000"/>
              </a:path>
              <a:tileRect r="-100000" b="-100000"/>
            </a:gradFill>
            <a:ln w="8">
              <a:noFill/>
              <a:prstDash val="solid"/>
              <a:round/>
              <a:headEnd/>
              <a:tailEnd/>
            </a:ln>
            <a:scene3d>
              <a:camera prst="perspectiveRelaxed"/>
              <a:lightRig rig="soft" dir="t">
                <a:rot lat="0" lon="0" rev="19800000"/>
              </a:lightRig>
            </a:scene3d>
            <a:sp3d extrusionH="381000" prstMaterial="dkEdge">
              <a:bevelT w="139700" prst="cross"/>
              <a:extrusionClr>
                <a:schemeClr val="bg1">
                  <a:lumMod val="75000"/>
                </a:schemeClr>
              </a:extrusionClr>
            </a:sp3d>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latin typeface="Calibri" pitchFamily="34" charset="0"/>
              </a:endParaRPr>
            </a:p>
          </p:txBody>
        </p:sp>
        <p:sp>
          <p:nvSpPr>
            <p:cNvPr id="14" name="TextBox 13"/>
            <p:cNvSpPr txBox="1"/>
            <p:nvPr/>
          </p:nvSpPr>
          <p:spPr>
            <a:xfrm>
              <a:off x="2028887" y="2209800"/>
              <a:ext cx="3361818" cy="584775"/>
            </a:xfrm>
            <a:prstGeom prst="rect">
              <a:avLst/>
            </a:prstGeom>
            <a:noFill/>
            <a:ln>
              <a:noFill/>
            </a:ln>
          </p:spPr>
          <p:txBody>
            <a:bodyPr wrap="none" rtlCol="0">
              <a:spAutoFit/>
              <a:scene3d>
                <a:camera prst="perspectiveRelaxedModerately"/>
                <a:lightRig rig="threePt" dir="t"/>
              </a:scene3d>
            </a:bodyPr>
            <a:lstStyle>
              <a:defPPr>
                <a:defRPr lang="en-US"/>
              </a:defPPr>
              <a:lvl1pPr fontAlgn="base">
                <a:spcBef>
                  <a:spcPct val="0"/>
                </a:spcBef>
                <a:spcAft>
                  <a:spcPct val="0"/>
                </a:spcAft>
                <a:defRPr sz="3200" b="1" spc="150">
                  <a:ln w="11430"/>
                  <a:effectLst>
                    <a:outerShdw blurRad="25400" algn="tl" rotWithShape="0">
                      <a:srgbClr val="000000">
                        <a:alpha val="43000"/>
                      </a:srgbClr>
                    </a:outerShdw>
                  </a:effectLst>
                  <a:latin typeface="Calibri" pitchFamily="34" charset="0"/>
                </a:defRPr>
              </a:lvl1pPr>
            </a:lstStyle>
            <a:p>
              <a:r>
                <a:rPr lang="en-US" b="0" spc="0" dirty="0">
                  <a:ln w="18415" cmpd="sng">
                    <a:solidFill>
                      <a:schemeClr val="tx1"/>
                    </a:solidFill>
                    <a:prstDash val="solid"/>
                  </a:ln>
                  <a:effectLst/>
                </a:rPr>
                <a:t>Problem </a:t>
              </a:r>
              <a:r>
                <a:rPr lang="en-US" b="0" spc="0" dirty="0" smtClean="0">
                  <a:ln w="18415" cmpd="sng">
                    <a:solidFill>
                      <a:schemeClr val="tx1"/>
                    </a:solidFill>
                    <a:prstDash val="solid"/>
                  </a:ln>
                  <a:effectLst/>
                </a:rPr>
                <a:t>Questions</a:t>
              </a:r>
              <a:endParaRPr lang="en-US" b="0" spc="0" dirty="0">
                <a:ln w="18415" cmpd="sng">
                  <a:solidFill>
                    <a:schemeClr val="tx1"/>
                  </a:solidFill>
                  <a:prstDash val="solid"/>
                </a:ln>
                <a:effectLst/>
              </a:endParaRPr>
            </a:p>
          </p:txBody>
        </p:sp>
      </p:grpSp>
    </p:spTree>
    <p:extLst>
      <p:ext uri="{BB962C8B-B14F-4D97-AF65-F5344CB8AC3E}">
        <p14:creationId xmlns:p14="http://schemas.microsoft.com/office/powerpoint/2010/main" val="3918633502"/>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86600" y="5194555"/>
            <a:ext cx="2133600" cy="1739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915" name="Text Box 3"/>
          <p:cNvSpPr txBox="1">
            <a:spLocks noChangeArrowheads="1"/>
          </p:cNvSpPr>
          <p:nvPr/>
        </p:nvSpPr>
        <p:spPr bwMode="auto">
          <a:xfrm>
            <a:off x="2077278" y="1833908"/>
            <a:ext cx="6781800" cy="701675"/>
          </a:xfrm>
          <a:prstGeom prst="rect">
            <a:avLst/>
          </a:prstGeom>
          <a:noFill/>
          <a:ln w="9525">
            <a:noFill/>
            <a:miter lim="800000"/>
            <a:headEnd/>
            <a:tailEnd/>
          </a:ln>
          <a:effectLst/>
        </p:spPr>
        <p:txBody>
          <a:bodyPr>
            <a:spAutoFit/>
          </a:bodyPr>
          <a:lstStyle/>
          <a:p>
            <a:pPr eaLnBrk="0" hangingPunct="0">
              <a:spcBef>
                <a:spcPct val="50000"/>
              </a:spcBef>
            </a:pPr>
            <a:r>
              <a:rPr lang="en-US" sz="2000" dirty="0"/>
              <a:t>Asking about the consequences or effects of a buyer’s problems, difficulties, or dissatisfactions.</a:t>
            </a:r>
          </a:p>
        </p:txBody>
      </p:sp>
      <p:sp>
        <p:nvSpPr>
          <p:cNvPr id="38916" name="Text Box 4"/>
          <p:cNvSpPr txBox="1">
            <a:spLocks noChangeArrowheads="1"/>
          </p:cNvSpPr>
          <p:nvPr/>
        </p:nvSpPr>
        <p:spPr bwMode="auto">
          <a:xfrm>
            <a:off x="2077278" y="2901122"/>
            <a:ext cx="5999922" cy="1015663"/>
          </a:xfrm>
          <a:prstGeom prst="rect">
            <a:avLst/>
          </a:prstGeom>
          <a:noFill/>
          <a:ln w="9525">
            <a:noFill/>
            <a:miter lim="800000"/>
            <a:headEnd/>
            <a:tailEnd/>
          </a:ln>
          <a:effectLst/>
        </p:spPr>
        <p:txBody>
          <a:bodyPr wrap="square">
            <a:spAutoFit/>
          </a:bodyPr>
          <a:lstStyle/>
          <a:p>
            <a:pPr eaLnBrk="0" hangingPunct="0">
              <a:spcBef>
                <a:spcPct val="50000"/>
              </a:spcBef>
            </a:pPr>
            <a:r>
              <a:rPr lang="en-US" sz="2000" dirty="0" smtClean="0"/>
              <a:t>How do your employees feel when the payroll process is delayed?  Do you have additional expenses as a result of having trouble with the payroll process?  How much?</a:t>
            </a:r>
            <a:endParaRPr lang="en-US" sz="2000" dirty="0"/>
          </a:p>
        </p:txBody>
      </p:sp>
      <p:sp>
        <p:nvSpPr>
          <p:cNvPr id="38917" name="Text Box 5"/>
          <p:cNvSpPr txBox="1">
            <a:spLocks noChangeArrowheads="1"/>
          </p:cNvSpPr>
          <p:nvPr/>
        </p:nvSpPr>
        <p:spPr bwMode="auto">
          <a:xfrm>
            <a:off x="2067339" y="4276311"/>
            <a:ext cx="6009861" cy="701675"/>
          </a:xfrm>
          <a:prstGeom prst="rect">
            <a:avLst/>
          </a:prstGeom>
          <a:noFill/>
          <a:ln w="9525">
            <a:noFill/>
            <a:miter lim="800000"/>
            <a:headEnd/>
            <a:tailEnd/>
          </a:ln>
          <a:effectLst/>
        </p:spPr>
        <p:txBody>
          <a:bodyPr wrap="square">
            <a:spAutoFit/>
          </a:bodyPr>
          <a:lstStyle/>
          <a:p>
            <a:pPr eaLnBrk="0" hangingPunct="0">
              <a:spcBef>
                <a:spcPct val="50000"/>
              </a:spcBef>
            </a:pPr>
            <a:r>
              <a:rPr lang="en-US" sz="2000" dirty="0"/>
              <a:t>The most powerful of all SPIN questions.  Top salespeople ask lots of Implication Questions.</a:t>
            </a:r>
          </a:p>
        </p:txBody>
      </p:sp>
      <p:sp>
        <p:nvSpPr>
          <p:cNvPr id="38918" name="Text Box 6"/>
          <p:cNvSpPr txBox="1">
            <a:spLocks noChangeArrowheads="1"/>
          </p:cNvSpPr>
          <p:nvPr/>
        </p:nvSpPr>
        <p:spPr bwMode="auto">
          <a:xfrm>
            <a:off x="2057400" y="5334000"/>
            <a:ext cx="5486400" cy="1015663"/>
          </a:xfrm>
          <a:prstGeom prst="rect">
            <a:avLst/>
          </a:prstGeom>
          <a:noFill/>
          <a:ln w="9525">
            <a:noFill/>
            <a:miter lim="800000"/>
            <a:headEnd/>
            <a:tailEnd/>
          </a:ln>
          <a:effectLst/>
        </p:spPr>
        <p:txBody>
          <a:bodyPr wrap="square">
            <a:spAutoFit/>
          </a:bodyPr>
          <a:lstStyle/>
          <a:p>
            <a:pPr eaLnBrk="0" hangingPunct="0">
              <a:spcBef>
                <a:spcPct val="50000"/>
              </a:spcBef>
            </a:pPr>
            <a:r>
              <a:rPr lang="en-US" sz="2000" dirty="0" smtClean="0"/>
              <a:t>Prepare </a:t>
            </a:r>
            <a:r>
              <a:rPr lang="en-US" sz="2000" dirty="0"/>
              <a:t>for these questions by </a:t>
            </a:r>
            <a:r>
              <a:rPr lang="en-US" sz="2000" dirty="0" smtClean="0"/>
              <a:t>__________ </a:t>
            </a:r>
            <a:r>
              <a:rPr lang="en-US" sz="2000" dirty="0"/>
              <a:t>and </a:t>
            </a:r>
            <a:r>
              <a:rPr lang="en-US" sz="2000" dirty="0" smtClean="0"/>
              <a:t>______________ the </a:t>
            </a:r>
            <a:r>
              <a:rPr lang="en-US" sz="2000" dirty="0"/>
              <a:t>implications of various suspected needs prior to the sales call.</a:t>
            </a:r>
          </a:p>
        </p:txBody>
      </p:sp>
      <p:grpSp>
        <p:nvGrpSpPr>
          <p:cNvPr id="2" name="Group 7"/>
          <p:cNvGrpSpPr>
            <a:grpSpLocks/>
          </p:cNvGrpSpPr>
          <p:nvPr/>
        </p:nvGrpSpPr>
        <p:grpSpPr bwMode="auto">
          <a:xfrm>
            <a:off x="257175" y="1828800"/>
            <a:ext cx="1905000" cy="4419600"/>
            <a:chOff x="162" y="960"/>
            <a:chExt cx="1200" cy="2784"/>
          </a:xfrm>
        </p:grpSpPr>
        <p:sp>
          <p:nvSpPr>
            <p:cNvPr id="38920" name="AutoShape 8"/>
            <p:cNvSpPr>
              <a:spLocks noChangeArrowheads="1"/>
            </p:cNvSpPr>
            <p:nvPr/>
          </p:nvSpPr>
          <p:spPr bwMode="auto">
            <a:xfrm>
              <a:off x="162" y="960"/>
              <a:ext cx="1200" cy="480"/>
            </a:xfrm>
            <a:prstGeom prst="homePlate">
              <a:avLst>
                <a:gd name="adj" fmla="val 62500"/>
              </a:avLst>
            </a:prstGeom>
            <a:ln>
              <a:headEnd/>
              <a:tailEnd/>
            </a:ln>
          </p:spPr>
          <p:style>
            <a:lnRef idx="0">
              <a:schemeClr val="accent2"/>
            </a:lnRef>
            <a:fillRef idx="3">
              <a:schemeClr val="accent2"/>
            </a:fillRef>
            <a:effectRef idx="3">
              <a:schemeClr val="accent2"/>
            </a:effectRef>
            <a:fontRef idx="minor">
              <a:schemeClr val="lt1"/>
            </a:fontRef>
          </p:style>
          <p:txBody>
            <a:bodyPr anchor="ctr"/>
            <a:lstStyle/>
            <a:p>
              <a:pPr algn="ctr" eaLnBrk="0" hangingPunct="0"/>
              <a:r>
                <a:rPr lang="en-US" sz="2400" dirty="0"/>
                <a:t>Definition:</a:t>
              </a:r>
            </a:p>
          </p:txBody>
        </p:sp>
        <p:sp>
          <p:nvSpPr>
            <p:cNvPr id="38921" name="AutoShape 9"/>
            <p:cNvSpPr>
              <a:spLocks noChangeArrowheads="1"/>
            </p:cNvSpPr>
            <p:nvPr/>
          </p:nvSpPr>
          <p:spPr bwMode="auto">
            <a:xfrm>
              <a:off x="162" y="1728"/>
              <a:ext cx="1200" cy="480"/>
            </a:xfrm>
            <a:prstGeom prst="homePlate">
              <a:avLst>
                <a:gd name="adj" fmla="val 62500"/>
              </a:avLst>
            </a:prstGeom>
            <a:ln>
              <a:headEnd/>
              <a:tailEnd/>
            </a:ln>
          </p:spPr>
          <p:style>
            <a:lnRef idx="0">
              <a:schemeClr val="accent2"/>
            </a:lnRef>
            <a:fillRef idx="3">
              <a:schemeClr val="accent2"/>
            </a:fillRef>
            <a:effectRef idx="3">
              <a:schemeClr val="accent2"/>
            </a:effectRef>
            <a:fontRef idx="minor">
              <a:schemeClr val="lt1"/>
            </a:fontRef>
          </p:style>
          <p:txBody>
            <a:bodyPr anchor="ctr"/>
            <a:lstStyle/>
            <a:p>
              <a:pPr algn="ctr" eaLnBrk="0" hangingPunct="0"/>
              <a:r>
                <a:rPr lang="en-US" sz="2400"/>
                <a:t>Examples:</a:t>
              </a:r>
            </a:p>
          </p:txBody>
        </p:sp>
        <p:sp>
          <p:nvSpPr>
            <p:cNvPr id="38922" name="AutoShape 10"/>
            <p:cNvSpPr>
              <a:spLocks noChangeArrowheads="1"/>
            </p:cNvSpPr>
            <p:nvPr/>
          </p:nvSpPr>
          <p:spPr bwMode="auto">
            <a:xfrm>
              <a:off x="162" y="2496"/>
              <a:ext cx="1200" cy="480"/>
            </a:xfrm>
            <a:prstGeom prst="homePlate">
              <a:avLst>
                <a:gd name="adj" fmla="val 62500"/>
              </a:avLst>
            </a:prstGeom>
            <a:ln>
              <a:headEnd/>
              <a:tailEnd/>
            </a:ln>
          </p:spPr>
          <p:style>
            <a:lnRef idx="0">
              <a:schemeClr val="accent2"/>
            </a:lnRef>
            <a:fillRef idx="3">
              <a:schemeClr val="accent2"/>
            </a:fillRef>
            <a:effectRef idx="3">
              <a:schemeClr val="accent2"/>
            </a:effectRef>
            <a:fontRef idx="minor">
              <a:schemeClr val="lt1"/>
            </a:fontRef>
          </p:style>
          <p:txBody>
            <a:bodyPr anchor="ctr"/>
            <a:lstStyle/>
            <a:p>
              <a:pPr algn="ctr" eaLnBrk="0" hangingPunct="0"/>
              <a:r>
                <a:rPr lang="en-US" sz="2400"/>
                <a:t>Impact:</a:t>
              </a:r>
            </a:p>
          </p:txBody>
        </p:sp>
        <p:sp>
          <p:nvSpPr>
            <p:cNvPr id="38923" name="AutoShape 11"/>
            <p:cNvSpPr>
              <a:spLocks noChangeArrowheads="1"/>
            </p:cNvSpPr>
            <p:nvPr/>
          </p:nvSpPr>
          <p:spPr bwMode="auto">
            <a:xfrm>
              <a:off x="162" y="3264"/>
              <a:ext cx="1200" cy="480"/>
            </a:xfrm>
            <a:prstGeom prst="homePlate">
              <a:avLst>
                <a:gd name="adj" fmla="val 62500"/>
              </a:avLst>
            </a:prstGeom>
            <a:ln>
              <a:headEnd/>
              <a:tailEnd/>
            </a:ln>
          </p:spPr>
          <p:style>
            <a:lnRef idx="0">
              <a:schemeClr val="accent2"/>
            </a:lnRef>
            <a:fillRef idx="3">
              <a:schemeClr val="accent2"/>
            </a:fillRef>
            <a:effectRef idx="3">
              <a:schemeClr val="accent2"/>
            </a:effectRef>
            <a:fontRef idx="minor">
              <a:schemeClr val="lt1"/>
            </a:fontRef>
          </p:style>
          <p:txBody>
            <a:bodyPr anchor="ctr"/>
            <a:lstStyle/>
            <a:p>
              <a:pPr algn="ctr" eaLnBrk="0" hangingPunct="0"/>
              <a:r>
                <a:rPr lang="en-US" sz="2400"/>
                <a:t>Advice:</a:t>
              </a:r>
            </a:p>
          </p:txBody>
        </p:sp>
      </p:gr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0"/>
            <a:ext cx="4895850" cy="168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6426193"/>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86600" y="5194555"/>
            <a:ext cx="2133600" cy="1739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963" name="Text Box 3"/>
          <p:cNvSpPr txBox="1">
            <a:spLocks noChangeArrowheads="1"/>
          </p:cNvSpPr>
          <p:nvPr/>
        </p:nvSpPr>
        <p:spPr bwMode="auto">
          <a:xfrm>
            <a:off x="2080385" y="1828800"/>
            <a:ext cx="5996815" cy="707886"/>
          </a:xfrm>
          <a:prstGeom prst="rect">
            <a:avLst/>
          </a:prstGeom>
          <a:noFill/>
          <a:ln w="9525">
            <a:noFill/>
            <a:miter lim="800000"/>
            <a:headEnd/>
            <a:tailEnd/>
          </a:ln>
          <a:effectLst/>
        </p:spPr>
        <p:txBody>
          <a:bodyPr wrap="square">
            <a:spAutoFit/>
          </a:bodyPr>
          <a:lstStyle/>
          <a:p>
            <a:pPr eaLnBrk="0" hangingPunct="0">
              <a:spcBef>
                <a:spcPct val="50000"/>
              </a:spcBef>
            </a:pPr>
            <a:r>
              <a:rPr lang="en-US" sz="2000" dirty="0"/>
              <a:t>Asking about the value or usefulness of a proposed solution.  </a:t>
            </a:r>
          </a:p>
        </p:txBody>
      </p:sp>
      <p:sp>
        <p:nvSpPr>
          <p:cNvPr id="40964" name="Text Box 4"/>
          <p:cNvSpPr txBox="1">
            <a:spLocks noChangeArrowheads="1"/>
          </p:cNvSpPr>
          <p:nvPr/>
        </p:nvSpPr>
        <p:spPr bwMode="auto">
          <a:xfrm>
            <a:off x="2080385" y="2743200"/>
            <a:ext cx="5996815" cy="1323439"/>
          </a:xfrm>
          <a:prstGeom prst="rect">
            <a:avLst/>
          </a:prstGeom>
          <a:noFill/>
          <a:ln w="9525">
            <a:noFill/>
            <a:miter lim="800000"/>
            <a:headEnd/>
            <a:tailEnd/>
          </a:ln>
          <a:effectLst/>
        </p:spPr>
        <p:txBody>
          <a:bodyPr wrap="square">
            <a:spAutoFit/>
          </a:bodyPr>
          <a:lstStyle/>
          <a:p>
            <a:pPr eaLnBrk="0" hangingPunct="0">
              <a:spcBef>
                <a:spcPct val="50000"/>
              </a:spcBef>
            </a:pPr>
            <a:r>
              <a:rPr lang="en-US" sz="2000" dirty="0" smtClean="0"/>
              <a:t>How would your employees respond if you could assure them they will always receive their paychecks on time? Would you like to learn more about how we can help you accomplish this?</a:t>
            </a:r>
            <a:endParaRPr lang="en-US" sz="2000" dirty="0"/>
          </a:p>
        </p:txBody>
      </p:sp>
      <p:sp>
        <p:nvSpPr>
          <p:cNvPr id="40965" name="Text Box 5"/>
          <p:cNvSpPr txBox="1">
            <a:spLocks noChangeArrowheads="1"/>
          </p:cNvSpPr>
          <p:nvPr/>
        </p:nvSpPr>
        <p:spPr bwMode="auto">
          <a:xfrm>
            <a:off x="2090324" y="4321314"/>
            <a:ext cx="5986876" cy="707886"/>
          </a:xfrm>
          <a:prstGeom prst="rect">
            <a:avLst/>
          </a:prstGeom>
          <a:noFill/>
          <a:ln w="9525">
            <a:noFill/>
            <a:miter lim="800000"/>
            <a:headEnd/>
            <a:tailEnd/>
          </a:ln>
          <a:effectLst/>
        </p:spPr>
        <p:txBody>
          <a:bodyPr wrap="square">
            <a:spAutoFit/>
          </a:bodyPr>
          <a:lstStyle/>
          <a:p>
            <a:pPr eaLnBrk="0" hangingPunct="0">
              <a:spcBef>
                <a:spcPct val="50000"/>
              </a:spcBef>
            </a:pPr>
            <a:r>
              <a:rPr lang="en-US" sz="2000" dirty="0" smtClean="0"/>
              <a:t>These </a:t>
            </a:r>
            <a:r>
              <a:rPr lang="en-US" sz="2000" dirty="0"/>
              <a:t>questions help the buyer to understand the benefits of solving the problem.</a:t>
            </a:r>
          </a:p>
        </p:txBody>
      </p:sp>
      <p:sp>
        <p:nvSpPr>
          <p:cNvPr id="40966" name="Text Box 6"/>
          <p:cNvSpPr txBox="1">
            <a:spLocks noChangeArrowheads="1"/>
          </p:cNvSpPr>
          <p:nvPr/>
        </p:nvSpPr>
        <p:spPr bwMode="auto">
          <a:xfrm>
            <a:off x="2057400" y="5521325"/>
            <a:ext cx="5486400" cy="701675"/>
          </a:xfrm>
          <a:prstGeom prst="rect">
            <a:avLst/>
          </a:prstGeom>
          <a:noFill/>
          <a:ln w="9525">
            <a:noFill/>
            <a:miter lim="800000"/>
            <a:headEnd/>
            <a:tailEnd/>
          </a:ln>
          <a:effectLst/>
        </p:spPr>
        <p:txBody>
          <a:bodyPr wrap="square">
            <a:spAutoFit/>
          </a:bodyPr>
          <a:lstStyle/>
          <a:p>
            <a:pPr eaLnBrk="0" hangingPunct="0">
              <a:spcBef>
                <a:spcPct val="50000"/>
              </a:spcBef>
            </a:pPr>
            <a:r>
              <a:rPr lang="en-US" sz="2000" dirty="0"/>
              <a:t>Use these questions to get buyers to </a:t>
            </a:r>
            <a:r>
              <a:rPr lang="en-US" sz="2000" i="1" dirty="0" smtClean="0"/>
              <a:t>_______</a:t>
            </a:r>
            <a:r>
              <a:rPr lang="en-US" sz="2000" dirty="0" smtClean="0"/>
              <a:t> </a:t>
            </a:r>
            <a:r>
              <a:rPr lang="en-US" sz="2000" dirty="0"/>
              <a:t>the </a:t>
            </a:r>
            <a:r>
              <a:rPr lang="en-US" sz="2000" dirty="0" smtClean="0"/>
              <a:t>_______ </a:t>
            </a:r>
            <a:r>
              <a:rPr lang="en-US" sz="2000" dirty="0"/>
              <a:t>that your solution can offer.</a:t>
            </a:r>
          </a:p>
        </p:txBody>
      </p:sp>
      <p:grpSp>
        <p:nvGrpSpPr>
          <p:cNvPr id="2" name="Group 7"/>
          <p:cNvGrpSpPr>
            <a:grpSpLocks/>
          </p:cNvGrpSpPr>
          <p:nvPr/>
        </p:nvGrpSpPr>
        <p:grpSpPr bwMode="auto">
          <a:xfrm>
            <a:off x="257175" y="1828800"/>
            <a:ext cx="1905000" cy="4419600"/>
            <a:chOff x="162" y="960"/>
            <a:chExt cx="1200" cy="2784"/>
          </a:xfrm>
        </p:grpSpPr>
        <p:sp>
          <p:nvSpPr>
            <p:cNvPr id="40968" name="AutoShape 8"/>
            <p:cNvSpPr>
              <a:spLocks noChangeArrowheads="1"/>
            </p:cNvSpPr>
            <p:nvPr/>
          </p:nvSpPr>
          <p:spPr bwMode="auto">
            <a:xfrm>
              <a:off x="162" y="960"/>
              <a:ext cx="1200" cy="480"/>
            </a:xfrm>
            <a:prstGeom prst="homePlate">
              <a:avLst>
                <a:gd name="adj" fmla="val 62500"/>
              </a:avLst>
            </a:prstGeom>
            <a:ln>
              <a:headEnd/>
              <a:tailEnd/>
            </a:ln>
          </p:spPr>
          <p:style>
            <a:lnRef idx="0">
              <a:schemeClr val="accent2"/>
            </a:lnRef>
            <a:fillRef idx="3">
              <a:schemeClr val="accent2"/>
            </a:fillRef>
            <a:effectRef idx="3">
              <a:schemeClr val="accent2"/>
            </a:effectRef>
            <a:fontRef idx="minor">
              <a:schemeClr val="lt1"/>
            </a:fontRef>
          </p:style>
          <p:txBody>
            <a:bodyPr anchor="ctr"/>
            <a:lstStyle/>
            <a:p>
              <a:pPr algn="ctr" eaLnBrk="0" hangingPunct="0"/>
              <a:r>
                <a:rPr lang="en-US" sz="2400"/>
                <a:t>Definition:</a:t>
              </a:r>
            </a:p>
          </p:txBody>
        </p:sp>
        <p:sp>
          <p:nvSpPr>
            <p:cNvPr id="40969" name="AutoShape 9"/>
            <p:cNvSpPr>
              <a:spLocks noChangeArrowheads="1"/>
            </p:cNvSpPr>
            <p:nvPr/>
          </p:nvSpPr>
          <p:spPr bwMode="auto">
            <a:xfrm>
              <a:off x="162" y="1728"/>
              <a:ext cx="1200" cy="480"/>
            </a:xfrm>
            <a:prstGeom prst="homePlate">
              <a:avLst>
                <a:gd name="adj" fmla="val 62500"/>
              </a:avLst>
            </a:prstGeom>
            <a:ln>
              <a:headEnd/>
              <a:tailEnd/>
            </a:ln>
          </p:spPr>
          <p:style>
            <a:lnRef idx="0">
              <a:schemeClr val="accent2"/>
            </a:lnRef>
            <a:fillRef idx="3">
              <a:schemeClr val="accent2"/>
            </a:fillRef>
            <a:effectRef idx="3">
              <a:schemeClr val="accent2"/>
            </a:effectRef>
            <a:fontRef idx="minor">
              <a:schemeClr val="lt1"/>
            </a:fontRef>
          </p:style>
          <p:txBody>
            <a:bodyPr anchor="ctr"/>
            <a:lstStyle/>
            <a:p>
              <a:pPr algn="ctr" eaLnBrk="0" hangingPunct="0"/>
              <a:r>
                <a:rPr lang="en-US" sz="2400"/>
                <a:t>Examples:</a:t>
              </a:r>
            </a:p>
          </p:txBody>
        </p:sp>
        <p:sp>
          <p:nvSpPr>
            <p:cNvPr id="40970" name="AutoShape 10"/>
            <p:cNvSpPr>
              <a:spLocks noChangeArrowheads="1"/>
            </p:cNvSpPr>
            <p:nvPr/>
          </p:nvSpPr>
          <p:spPr bwMode="auto">
            <a:xfrm>
              <a:off x="162" y="2496"/>
              <a:ext cx="1200" cy="480"/>
            </a:xfrm>
            <a:prstGeom prst="homePlate">
              <a:avLst>
                <a:gd name="adj" fmla="val 62500"/>
              </a:avLst>
            </a:prstGeom>
            <a:ln>
              <a:headEnd/>
              <a:tailEnd/>
            </a:ln>
          </p:spPr>
          <p:style>
            <a:lnRef idx="0">
              <a:schemeClr val="accent2"/>
            </a:lnRef>
            <a:fillRef idx="3">
              <a:schemeClr val="accent2"/>
            </a:fillRef>
            <a:effectRef idx="3">
              <a:schemeClr val="accent2"/>
            </a:effectRef>
            <a:fontRef idx="minor">
              <a:schemeClr val="lt1"/>
            </a:fontRef>
          </p:style>
          <p:txBody>
            <a:bodyPr anchor="ctr"/>
            <a:lstStyle/>
            <a:p>
              <a:pPr algn="ctr" eaLnBrk="0" hangingPunct="0"/>
              <a:r>
                <a:rPr lang="en-US" sz="2400"/>
                <a:t>Impact:</a:t>
              </a:r>
            </a:p>
          </p:txBody>
        </p:sp>
        <p:sp>
          <p:nvSpPr>
            <p:cNvPr id="40971" name="AutoShape 11"/>
            <p:cNvSpPr>
              <a:spLocks noChangeArrowheads="1"/>
            </p:cNvSpPr>
            <p:nvPr/>
          </p:nvSpPr>
          <p:spPr bwMode="auto">
            <a:xfrm>
              <a:off x="162" y="3264"/>
              <a:ext cx="1200" cy="480"/>
            </a:xfrm>
            <a:prstGeom prst="homePlate">
              <a:avLst>
                <a:gd name="adj" fmla="val 62500"/>
              </a:avLst>
            </a:prstGeom>
            <a:ln>
              <a:headEnd/>
              <a:tailEnd/>
            </a:ln>
          </p:spPr>
          <p:style>
            <a:lnRef idx="0">
              <a:schemeClr val="accent2"/>
            </a:lnRef>
            <a:fillRef idx="3">
              <a:schemeClr val="accent2"/>
            </a:fillRef>
            <a:effectRef idx="3">
              <a:schemeClr val="accent2"/>
            </a:effectRef>
            <a:fontRef idx="minor">
              <a:schemeClr val="lt1"/>
            </a:fontRef>
          </p:style>
          <p:txBody>
            <a:bodyPr anchor="ctr"/>
            <a:lstStyle/>
            <a:p>
              <a:pPr algn="ctr" eaLnBrk="0" hangingPunct="0"/>
              <a:r>
                <a:rPr lang="en-US" sz="2400"/>
                <a:t>Advice:</a:t>
              </a:r>
            </a:p>
          </p:txBody>
        </p:sp>
      </p:grpSp>
      <p:grpSp>
        <p:nvGrpSpPr>
          <p:cNvPr id="12" name="Group 11"/>
          <p:cNvGrpSpPr/>
          <p:nvPr/>
        </p:nvGrpSpPr>
        <p:grpSpPr>
          <a:xfrm>
            <a:off x="2278063" y="-381000"/>
            <a:ext cx="4587875" cy="2032000"/>
            <a:chOff x="1447800" y="4503066"/>
            <a:chExt cx="4587875" cy="2032000"/>
          </a:xfrm>
        </p:grpSpPr>
        <p:sp>
          <p:nvSpPr>
            <p:cNvPr id="13" name="Freeform 5"/>
            <p:cNvSpPr>
              <a:spLocks/>
            </p:cNvSpPr>
            <p:nvPr/>
          </p:nvSpPr>
          <p:spPr bwMode="auto">
            <a:xfrm>
              <a:off x="1447800" y="4503066"/>
              <a:ext cx="4587875" cy="2032000"/>
            </a:xfrm>
            <a:custGeom>
              <a:avLst/>
              <a:gdLst/>
              <a:ahLst/>
              <a:cxnLst>
                <a:cxn ang="0">
                  <a:pos x="2888" y="440"/>
                </a:cxn>
                <a:cxn ang="0">
                  <a:pos x="2888" y="424"/>
                </a:cxn>
                <a:cxn ang="0">
                  <a:pos x="2880" y="392"/>
                </a:cxn>
                <a:cxn ang="0">
                  <a:pos x="2868" y="364"/>
                </a:cxn>
                <a:cxn ang="0">
                  <a:pos x="2852" y="338"/>
                </a:cxn>
                <a:cxn ang="0">
                  <a:pos x="2830" y="316"/>
                </a:cxn>
                <a:cxn ang="0">
                  <a:pos x="2804" y="300"/>
                </a:cxn>
                <a:cxn ang="0">
                  <a:pos x="2776" y="288"/>
                </a:cxn>
                <a:cxn ang="0">
                  <a:pos x="2744" y="280"/>
                </a:cxn>
                <a:cxn ang="0">
                  <a:pos x="2312" y="280"/>
                </a:cxn>
                <a:cxn ang="0">
                  <a:pos x="736" y="200"/>
                </a:cxn>
                <a:cxn ang="0">
                  <a:pos x="730" y="0"/>
                </a:cxn>
                <a:cxn ang="0">
                  <a:pos x="364" y="340"/>
                </a:cxn>
                <a:cxn ang="0">
                  <a:pos x="0" y="0"/>
                </a:cxn>
                <a:cxn ang="0">
                  <a:pos x="0" y="320"/>
                </a:cxn>
                <a:cxn ang="0">
                  <a:pos x="10" y="320"/>
                </a:cxn>
                <a:cxn ang="0">
                  <a:pos x="0" y="800"/>
                </a:cxn>
                <a:cxn ang="0">
                  <a:pos x="0" y="816"/>
                </a:cxn>
                <a:cxn ang="0">
                  <a:pos x="8" y="848"/>
                </a:cxn>
                <a:cxn ang="0">
                  <a:pos x="20" y="876"/>
                </a:cxn>
                <a:cxn ang="0">
                  <a:pos x="36" y="902"/>
                </a:cxn>
                <a:cxn ang="0">
                  <a:pos x="58" y="924"/>
                </a:cxn>
                <a:cxn ang="0">
                  <a:pos x="84" y="940"/>
                </a:cxn>
                <a:cxn ang="0">
                  <a:pos x="112" y="952"/>
                </a:cxn>
                <a:cxn ang="0">
                  <a:pos x="144" y="960"/>
                </a:cxn>
                <a:cxn ang="0">
                  <a:pos x="576" y="960"/>
                </a:cxn>
                <a:cxn ang="0">
                  <a:pos x="2152" y="970"/>
                </a:cxn>
                <a:cxn ang="0">
                  <a:pos x="2168" y="960"/>
                </a:cxn>
                <a:cxn ang="0">
                  <a:pos x="2340" y="1120"/>
                </a:cxn>
                <a:cxn ang="0">
                  <a:pos x="2524" y="1280"/>
                </a:cxn>
                <a:cxn ang="0">
                  <a:pos x="2708" y="1120"/>
                </a:cxn>
                <a:cxn ang="0">
                  <a:pos x="2888" y="960"/>
                </a:cxn>
              </a:cxnLst>
              <a:rect l="0" t="0" r="r" b="b"/>
              <a:pathLst>
                <a:path w="2890" h="1280">
                  <a:moveTo>
                    <a:pt x="2888" y="960"/>
                  </a:moveTo>
                  <a:lnTo>
                    <a:pt x="2888" y="440"/>
                  </a:lnTo>
                  <a:lnTo>
                    <a:pt x="2888" y="440"/>
                  </a:lnTo>
                  <a:lnTo>
                    <a:pt x="2888" y="424"/>
                  </a:lnTo>
                  <a:lnTo>
                    <a:pt x="2884" y="408"/>
                  </a:lnTo>
                  <a:lnTo>
                    <a:pt x="2880" y="392"/>
                  </a:lnTo>
                  <a:lnTo>
                    <a:pt x="2876" y="378"/>
                  </a:lnTo>
                  <a:lnTo>
                    <a:pt x="2868" y="364"/>
                  </a:lnTo>
                  <a:lnTo>
                    <a:pt x="2860" y="350"/>
                  </a:lnTo>
                  <a:lnTo>
                    <a:pt x="2852" y="338"/>
                  </a:lnTo>
                  <a:lnTo>
                    <a:pt x="2842" y="326"/>
                  </a:lnTo>
                  <a:lnTo>
                    <a:pt x="2830" y="316"/>
                  </a:lnTo>
                  <a:lnTo>
                    <a:pt x="2818" y="308"/>
                  </a:lnTo>
                  <a:lnTo>
                    <a:pt x="2804" y="300"/>
                  </a:lnTo>
                  <a:lnTo>
                    <a:pt x="2790" y="292"/>
                  </a:lnTo>
                  <a:lnTo>
                    <a:pt x="2776" y="288"/>
                  </a:lnTo>
                  <a:lnTo>
                    <a:pt x="2760" y="284"/>
                  </a:lnTo>
                  <a:lnTo>
                    <a:pt x="2744" y="280"/>
                  </a:lnTo>
                  <a:lnTo>
                    <a:pt x="2728" y="280"/>
                  </a:lnTo>
                  <a:lnTo>
                    <a:pt x="2312" y="280"/>
                  </a:lnTo>
                  <a:lnTo>
                    <a:pt x="736" y="280"/>
                  </a:lnTo>
                  <a:lnTo>
                    <a:pt x="736" y="200"/>
                  </a:lnTo>
                  <a:lnTo>
                    <a:pt x="736" y="0"/>
                  </a:lnTo>
                  <a:lnTo>
                    <a:pt x="730" y="0"/>
                  </a:lnTo>
                  <a:lnTo>
                    <a:pt x="548" y="170"/>
                  </a:lnTo>
                  <a:lnTo>
                    <a:pt x="364" y="340"/>
                  </a:lnTo>
                  <a:lnTo>
                    <a:pt x="182" y="170"/>
                  </a:lnTo>
                  <a:lnTo>
                    <a:pt x="0" y="0"/>
                  </a:lnTo>
                  <a:lnTo>
                    <a:pt x="0" y="200"/>
                  </a:lnTo>
                  <a:lnTo>
                    <a:pt x="0" y="320"/>
                  </a:lnTo>
                  <a:lnTo>
                    <a:pt x="10" y="318"/>
                  </a:lnTo>
                  <a:lnTo>
                    <a:pt x="10" y="320"/>
                  </a:lnTo>
                  <a:lnTo>
                    <a:pt x="0" y="320"/>
                  </a:lnTo>
                  <a:lnTo>
                    <a:pt x="0" y="800"/>
                  </a:lnTo>
                  <a:lnTo>
                    <a:pt x="0" y="800"/>
                  </a:lnTo>
                  <a:lnTo>
                    <a:pt x="0" y="816"/>
                  </a:lnTo>
                  <a:lnTo>
                    <a:pt x="4" y="832"/>
                  </a:lnTo>
                  <a:lnTo>
                    <a:pt x="8" y="848"/>
                  </a:lnTo>
                  <a:lnTo>
                    <a:pt x="12" y="862"/>
                  </a:lnTo>
                  <a:lnTo>
                    <a:pt x="20" y="876"/>
                  </a:lnTo>
                  <a:lnTo>
                    <a:pt x="28" y="890"/>
                  </a:lnTo>
                  <a:lnTo>
                    <a:pt x="36" y="902"/>
                  </a:lnTo>
                  <a:lnTo>
                    <a:pt x="46" y="914"/>
                  </a:lnTo>
                  <a:lnTo>
                    <a:pt x="58" y="924"/>
                  </a:lnTo>
                  <a:lnTo>
                    <a:pt x="70" y="932"/>
                  </a:lnTo>
                  <a:lnTo>
                    <a:pt x="84" y="940"/>
                  </a:lnTo>
                  <a:lnTo>
                    <a:pt x="98" y="948"/>
                  </a:lnTo>
                  <a:lnTo>
                    <a:pt x="112" y="952"/>
                  </a:lnTo>
                  <a:lnTo>
                    <a:pt x="128" y="956"/>
                  </a:lnTo>
                  <a:lnTo>
                    <a:pt x="144" y="960"/>
                  </a:lnTo>
                  <a:lnTo>
                    <a:pt x="160" y="960"/>
                  </a:lnTo>
                  <a:lnTo>
                    <a:pt x="576" y="960"/>
                  </a:lnTo>
                  <a:lnTo>
                    <a:pt x="2142" y="960"/>
                  </a:lnTo>
                  <a:lnTo>
                    <a:pt x="2152" y="970"/>
                  </a:lnTo>
                  <a:lnTo>
                    <a:pt x="2152" y="960"/>
                  </a:lnTo>
                  <a:lnTo>
                    <a:pt x="2168" y="960"/>
                  </a:lnTo>
                  <a:lnTo>
                    <a:pt x="2168" y="970"/>
                  </a:lnTo>
                  <a:lnTo>
                    <a:pt x="2340" y="1120"/>
                  </a:lnTo>
                  <a:lnTo>
                    <a:pt x="2432" y="1200"/>
                  </a:lnTo>
                  <a:lnTo>
                    <a:pt x="2524" y="1280"/>
                  </a:lnTo>
                  <a:lnTo>
                    <a:pt x="2616" y="1200"/>
                  </a:lnTo>
                  <a:lnTo>
                    <a:pt x="2708" y="1120"/>
                  </a:lnTo>
                  <a:lnTo>
                    <a:pt x="2890" y="960"/>
                  </a:lnTo>
                  <a:lnTo>
                    <a:pt x="2888" y="960"/>
                  </a:lnTo>
                  <a:close/>
                </a:path>
              </a:pathLst>
            </a:custGeom>
            <a:gradFill>
              <a:gsLst>
                <a:gs pos="0">
                  <a:srgbClr val="FFFF00"/>
                </a:gs>
                <a:gs pos="42000">
                  <a:srgbClr val="FF9900"/>
                </a:gs>
              </a:gsLst>
              <a:lin ang="5400000" scaled="0"/>
            </a:gradFill>
            <a:ln w="8">
              <a:noFill/>
              <a:prstDash val="solid"/>
              <a:round/>
              <a:headEnd/>
              <a:tailEnd/>
            </a:ln>
            <a:scene3d>
              <a:camera prst="perspectiveRelaxed"/>
              <a:lightRig rig="soft" dir="t">
                <a:rot lat="0" lon="0" rev="19800000"/>
              </a:lightRig>
            </a:scene3d>
            <a:sp3d extrusionH="381000" prstMaterial="dkEdge">
              <a:bevelT w="139700" prst="cross"/>
              <a:extrusionClr>
                <a:schemeClr val="bg1">
                  <a:lumMod val="75000"/>
                </a:schemeClr>
              </a:extrusionClr>
            </a:sp3d>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latin typeface="Calibri" pitchFamily="34" charset="0"/>
              </a:endParaRPr>
            </a:p>
          </p:txBody>
        </p:sp>
        <p:sp>
          <p:nvSpPr>
            <p:cNvPr id="14" name="TextBox 13"/>
            <p:cNvSpPr txBox="1"/>
            <p:nvPr/>
          </p:nvSpPr>
          <p:spPr>
            <a:xfrm>
              <a:off x="1708030" y="5206425"/>
              <a:ext cx="4003532" cy="584775"/>
            </a:xfrm>
            <a:prstGeom prst="rect">
              <a:avLst/>
            </a:prstGeom>
            <a:noFill/>
          </p:spPr>
          <p:txBody>
            <a:bodyPr wrap="none" rtlCol="0">
              <a:spAutoFit/>
              <a:scene3d>
                <a:camera prst="perspectiveRelaxedModerately"/>
                <a:lightRig rig="threePt" dir="t"/>
              </a:scene3d>
            </a:bodyPr>
            <a:lstStyle/>
            <a:p>
              <a:pPr fontAlgn="base">
                <a:spcBef>
                  <a:spcPct val="0"/>
                </a:spcBef>
                <a:spcAft>
                  <a:spcPct val="0"/>
                </a:spcAft>
              </a:pPr>
              <a:r>
                <a:rPr lang="en-US" sz="3200" dirty="0">
                  <a:ln w="18415" cmpd="sng">
                    <a:solidFill>
                      <a:schemeClr val="tx1"/>
                    </a:solidFill>
                    <a:prstDash val="solid"/>
                  </a:ln>
                  <a:latin typeface="Calibri" pitchFamily="34" charset="0"/>
                </a:rPr>
                <a:t>Need-Payoff </a:t>
              </a:r>
              <a:r>
                <a:rPr lang="en-US" sz="3200" dirty="0" smtClean="0">
                  <a:ln w="18415" cmpd="sng">
                    <a:solidFill>
                      <a:schemeClr val="tx1"/>
                    </a:solidFill>
                    <a:prstDash val="solid"/>
                  </a:ln>
                  <a:latin typeface="Calibri" pitchFamily="34" charset="0"/>
                </a:rPr>
                <a:t>Questions</a:t>
              </a:r>
              <a:endParaRPr lang="en-US" sz="3200" dirty="0">
                <a:ln w="18415" cmpd="sng">
                  <a:solidFill>
                    <a:schemeClr val="tx1"/>
                  </a:solidFill>
                  <a:prstDash val="solid"/>
                </a:ln>
                <a:latin typeface="Calibri" pitchFamily="34" charset="0"/>
              </a:endParaRPr>
            </a:p>
          </p:txBody>
        </p:sp>
      </p:grpSp>
    </p:spTree>
    <p:extLst>
      <p:ext uri="{BB962C8B-B14F-4D97-AF65-F5344CB8AC3E}">
        <p14:creationId xmlns:p14="http://schemas.microsoft.com/office/powerpoint/2010/main" val="1925166804"/>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14300" y="219075"/>
            <a:ext cx="8915400" cy="1143000"/>
          </a:xfrm>
        </p:spPr>
        <p:txBody>
          <a:bodyPr/>
          <a:lstStyle/>
          <a:p>
            <a:r>
              <a:rPr lang="en-US" sz="3200" dirty="0" smtClean="0"/>
              <a:t>ADAPT Questioning Sequence</a:t>
            </a:r>
            <a:endParaRPr lang="en-US" sz="3200"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1" y="1143000"/>
            <a:ext cx="7285290" cy="6059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1835644"/>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08" name="Rectangle 20"/>
          <p:cNvSpPr>
            <a:spLocks noGrp="1" noChangeArrowheads="1"/>
          </p:cNvSpPr>
          <p:nvPr>
            <p:ph type="title"/>
          </p:nvPr>
        </p:nvSpPr>
        <p:spPr>
          <a:xfrm>
            <a:off x="114300" y="219075"/>
            <a:ext cx="8915400" cy="1143000"/>
          </a:xfrm>
        </p:spPr>
        <p:txBody>
          <a:bodyPr/>
          <a:lstStyle/>
          <a:p>
            <a:pPr>
              <a:lnSpc>
                <a:spcPct val="90000"/>
              </a:lnSpc>
            </a:pPr>
            <a:r>
              <a:rPr lang="en-US" sz="3200"/>
              <a:t>Assessment Questions</a:t>
            </a:r>
            <a:endParaRPr lang="en-US" sz="3200" b="1"/>
          </a:p>
        </p:txBody>
      </p:sp>
      <p:sp>
        <p:nvSpPr>
          <p:cNvPr id="29" name="Text Box 23"/>
          <p:cNvSpPr txBox="1">
            <a:spLocks noChangeArrowheads="1"/>
          </p:cNvSpPr>
          <p:nvPr/>
        </p:nvSpPr>
        <p:spPr bwMode="auto">
          <a:xfrm>
            <a:off x="914400" y="1874728"/>
            <a:ext cx="6931082" cy="1554272"/>
          </a:xfrm>
          <a:prstGeom prst="rect">
            <a:avLst/>
          </a:prstGeom>
          <a:noFill/>
          <a:ln w="9525">
            <a:noFill/>
            <a:miter lim="800000"/>
            <a:headEnd/>
            <a:tailEnd/>
          </a:ln>
          <a:effectLst/>
        </p:spPr>
        <p:txBody>
          <a:bodyPr wrap="square">
            <a:spAutoFit/>
          </a:bodyPr>
          <a:lstStyle/>
          <a:p>
            <a:pPr marL="233363" indent="-233363">
              <a:lnSpc>
                <a:spcPts val="3000"/>
              </a:lnSpc>
              <a:spcAft>
                <a:spcPts val="1200"/>
              </a:spcAft>
              <a:buFontTx/>
              <a:buChar char="•"/>
            </a:pPr>
            <a:r>
              <a:rPr lang="en-US" sz="2400" dirty="0"/>
              <a:t>Broad bases and general facts describing situation</a:t>
            </a:r>
          </a:p>
          <a:p>
            <a:pPr marL="233363" indent="-233363">
              <a:lnSpc>
                <a:spcPts val="3000"/>
              </a:lnSpc>
              <a:spcAft>
                <a:spcPts val="1200"/>
              </a:spcAft>
              <a:buFontTx/>
              <a:buChar char="•"/>
            </a:pPr>
            <a:r>
              <a:rPr lang="en-US" sz="2400" dirty="0"/>
              <a:t>Non-threatening as no interpretation is requested</a:t>
            </a:r>
          </a:p>
          <a:p>
            <a:pPr marL="233363" indent="-233363">
              <a:lnSpc>
                <a:spcPts val="3000"/>
              </a:lnSpc>
              <a:spcAft>
                <a:spcPts val="1200"/>
              </a:spcAft>
              <a:buFontTx/>
              <a:buChar char="•"/>
            </a:pPr>
            <a:r>
              <a:rPr lang="en-US" sz="2400" dirty="0"/>
              <a:t>Open-end questions for maximum information</a:t>
            </a:r>
          </a:p>
        </p:txBody>
      </p:sp>
      <p:sp>
        <p:nvSpPr>
          <p:cNvPr id="30" name="TextBox 29"/>
          <p:cNvSpPr txBox="1"/>
          <p:nvPr/>
        </p:nvSpPr>
        <p:spPr>
          <a:xfrm>
            <a:off x="1005840" y="4114800"/>
            <a:ext cx="7010400" cy="646331"/>
          </a:xfrm>
          <a:prstGeom prst="rect">
            <a:avLst/>
          </a:prstGeom>
          <a:noFill/>
        </p:spPr>
        <p:txBody>
          <a:bodyPr wrap="square" rtlCol="0">
            <a:spAutoFit/>
          </a:bodyPr>
          <a:lstStyle/>
          <a:p>
            <a:r>
              <a:rPr lang="en-US" i="1" dirty="0" smtClean="0"/>
              <a:t>What types of operating arrangements do you have with your suppliers?</a:t>
            </a:r>
          </a:p>
          <a:p>
            <a:r>
              <a:rPr lang="en-US" i="1" dirty="0" smtClean="0"/>
              <a:t>Who is involved in the purchase decision-making process?</a:t>
            </a:r>
            <a:endParaRPr lang="en-US" i="1" dirty="0"/>
          </a:p>
        </p:txBody>
      </p:sp>
      <p:sp>
        <p:nvSpPr>
          <p:cNvPr id="31" name="TextBox 30"/>
          <p:cNvSpPr txBox="1"/>
          <p:nvPr/>
        </p:nvSpPr>
        <p:spPr>
          <a:xfrm>
            <a:off x="914400" y="3749040"/>
            <a:ext cx="1447800" cy="400110"/>
          </a:xfrm>
          <a:prstGeom prst="rect">
            <a:avLst/>
          </a:prstGeom>
          <a:noFill/>
        </p:spPr>
        <p:txBody>
          <a:bodyPr wrap="square" rtlCol="0">
            <a:spAutoFit/>
          </a:bodyPr>
          <a:lstStyle/>
          <a:p>
            <a:r>
              <a:rPr lang="en-US" sz="2000" dirty="0" smtClean="0"/>
              <a:t>Examples:</a:t>
            </a:r>
            <a:endParaRPr lang="en-US" sz="2000"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1200" y="4733925"/>
            <a:ext cx="2359083"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514350" y="166526"/>
            <a:ext cx="2562225" cy="1277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0278148"/>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title"/>
          </p:nvPr>
        </p:nvSpPr>
        <p:spPr>
          <a:xfrm>
            <a:off x="114300" y="219075"/>
            <a:ext cx="8915400" cy="1143000"/>
          </a:xfrm>
        </p:spPr>
        <p:txBody>
          <a:bodyPr/>
          <a:lstStyle/>
          <a:p>
            <a:r>
              <a:rPr lang="en-US" sz="3200" dirty="0"/>
              <a:t>Learning Objectives</a:t>
            </a:r>
          </a:p>
        </p:txBody>
      </p:sp>
      <p:sp>
        <p:nvSpPr>
          <p:cNvPr id="10244" name="Rectangle 4"/>
          <p:cNvSpPr>
            <a:spLocks noGrp="1" noChangeArrowheads="1"/>
          </p:cNvSpPr>
          <p:nvPr>
            <p:ph type="body" idx="1"/>
          </p:nvPr>
        </p:nvSpPr>
        <p:spPr>
          <a:xfrm>
            <a:off x="1828800" y="1828800"/>
            <a:ext cx="6324600" cy="3886200"/>
          </a:xfrm>
        </p:spPr>
        <p:txBody>
          <a:bodyPr>
            <a:noAutofit/>
          </a:bodyPr>
          <a:lstStyle/>
          <a:p>
            <a:pPr marL="0" indent="0">
              <a:spcBef>
                <a:spcPts val="0"/>
              </a:spcBef>
              <a:buClr>
                <a:schemeClr val="tx1"/>
              </a:buClr>
              <a:buNone/>
            </a:pPr>
            <a:r>
              <a:rPr lang="en-US" sz="2400" dirty="0"/>
              <a:t>Explained the importance of collaborative, two-way communication in personal </a:t>
            </a:r>
            <a:r>
              <a:rPr lang="en-US" sz="2400" dirty="0" smtClean="0"/>
              <a:t>selling.</a:t>
            </a:r>
            <a:br>
              <a:rPr lang="en-US" sz="2400" dirty="0" smtClean="0"/>
            </a:br>
            <a:endParaRPr lang="en-US" sz="2400" dirty="0" smtClean="0"/>
          </a:p>
          <a:p>
            <a:pPr marL="0" indent="0">
              <a:spcBef>
                <a:spcPts val="0"/>
              </a:spcBef>
              <a:buClr>
                <a:schemeClr val="tx1"/>
              </a:buClr>
              <a:buNone/>
            </a:pPr>
            <a:r>
              <a:rPr lang="en-US" sz="2400" dirty="0" smtClean="0"/>
              <a:t>Explain the primary types of questions and how they are applied in selling.</a:t>
            </a:r>
            <a:br>
              <a:rPr lang="en-US" sz="2400" dirty="0" smtClean="0"/>
            </a:br>
            <a:endParaRPr lang="en-US" sz="2400" dirty="0" smtClean="0"/>
          </a:p>
          <a:p>
            <a:pPr marL="0" indent="0">
              <a:spcBef>
                <a:spcPts val="0"/>
              </a:spcBef>
              <a:buClr>
                <a:schemeClr val="tx1"/>
              </a:buClr>
              <a:buNone/>
            </a:pPr>
            <a:r>
              <a:rPr lang="en-US" sz="2400" dirty="0" smtClean="0"/>
              <a:t>Illustrate </a:t>
            </a:r>
            <a:r>
              <a:rPr lang="en-US" sz="2400" dirty="0"/>
              <a:t>the diverse roles and uses of strategic questioning in personal selling</a:t>
            </a:r>
            <a:r>
              <a:rPr lang="en-US" sz="2400" dirty="0" smtClean="0"/>
              <a:t>.</a:t>
            </a:r>
            <a:br>
              <a:rPr lang="en-US" sz="2400" dirty="0" smtClean="0"/>
            </a:br>
            <a:endParaRPr lang="en-US" sz="2400" dirty="0"/>
          </a:p>
          <a:p>
            <a:pPr marL="0" indent="0">
              <a:spcBef>
                <a:spcPts val="0"/>
              </a:spcBef>
              <a:buClr>
                <a:schemeClr val="tx1"/>
              </a:buClr>
              <a:buNone/>
            </a:pPr>
            <a:r>
              <a:rPr lang="en-US" sz="2400" dirty="0"/>
              <a:t>Identify and describe the five steps of the ADAPT questioning </a:t>
            </a:r>
            <a:r>
              <a:rPr lang="en-US" sz="2400" dirty="0" smtClean="0"/>
              <a:t>sequence for effective fact-finding and needs discovery</a:t>
            </a:r>
            <a:endParaRPr lang="en-US" sz="2400" dirty="0"/>
          </a:p>
        </p:txBody>
      </p:sp>
      <p:grpSp>
        <p:nvGrpSpPr>
          <p:cNvPr id="33" name="Group 32"/>
          <p:cNvGrpSpPr/>
          <p:nvPr/>
        </p:nvGrpSpPr>
        <p:grpSpPr>
          <a:xfrm>
            <a:off x="914400" y="1828800"/>
            <a:ext cx="880073" cy="589767"/>
            <a:chOff x="2256183" y="3728808"/>
            <a:chExt cx="880073" cy="589767"/>
          </a:xfrm>
        </p:grpSpPr>
        <p:sp>
          <p:nvSpPr>
            <p:cNvPr id="34" name="TextBox 33"/>
            <p:cNvSpPr txBox="1"/>
            <p:nvPr/>
          </p:nvSpPr>
          <p:spPr>
            <a:xfrm>
              <a:off x="2256183" y="3728808"/>
              <a:ext cx="248478" cy="584775"/>
            </a:xfrm>
            <a:prstGeom prst="rect">
              <a:avLst/>
            </a:prstGeom>
            <a:noFill/>
          </p:spPr>
          <p:txBody>
            <a:bodyPr wrap="square" rtlCol="0">
              <a:spAutoFit/>
            </a:bodyPr>
            <a:lstStyle/>
            <a:p>
              <a:pPr algn="ctr"/>
              <a:r>
                <a:rPr lang="en-US" sz="3200" b="1" dirty="0" smtClean="0">
                  <a:solidFill>
                    <a:srgbClr val="C00000"/>
                  </a:solidFill>
                </a:rPr>
                <a:t>L</a:t>
              </a:r>
              <a:endParaRPr lang="en-US" sz="3200" b="1" dirty="0">
                <a:solidFill>
                  <a:srgbClr val="C00000"/>
                </a:solidFill>
              </a:endParaRPr>
            </a:p>
          </p:txBody>
        </p:sp>
        <p:sp>
          <p:nvSpPr>
            <p:cNvPr id="35" name="Oval 34"/>
            <p:cNvSpPr>
              <a:spLocks noChangeAspect="1"/>
            </p:cNvSpPr>
            <p:nvPr/>
          </p:nvSpPr>
          <p:spPr>
            <a:xfrm>
              <a:off x="2469642" y="3791547"/>
              <a:ext cx="349758" cy="349758"/>
            </a:xfrm>
            <a:prstGeom prst="ellipse">
              <a:avLst/>
            </a:prstGeom>
            <a:solidFill>
              <a:schemeClr val="accent6">
                <a:lumMod val="75000"/>
                <a:alpha val="37000"/>
              </a:schemeClr>
            </a:solid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743200" y="3733800"/>
              <a:ext cx="393056" cy="584775"/>
            </a:xfrm>
            <a:prstGeom prst="rect">
              <a:avLst/>
            </a:prstGeom>
          </p:spPr>
          <p:txBody>
            <a:bodyPr wrap="none">
              <a:spAutoFit/>
            </a:bodyPr>
            <a:lstStyle/>
            <a:p>
              <a:r>
                <a:rPr lang="en-US" sz="3200" b="1" dirty="0" smtClean="0">
                  <a:solidFill>
                    <a:srgbClr val="C00000"/>
                  </a:solidFill>
                </a:rPr>
                <a:t>1</a:t>
              </a:r>
              <a:endParaRPr lang="en-US" sz="3200" dirty="0"/>
            </a:p>
          </p:txBody>
        </p:sp>
      </p:grpSp>
      <p:grpSp>
        <p:nvGrpSpPr>
          <p:cNvPr id="37" name="Group 36"/>
          <p:cNvGrpSpPr/>
          <p:nvPr/>
        </p:nvGrpSpPr>
        <p:grpSpPr>
          <a:xfrm>
            <a:off x="914400" y="2912375"/>
            <a:ext cx="880073" cy="589767"/>
            <a:chOff x="2256183" y="3728808"/>
            <a:chExt cx="880073" cy="589767"/>
          </a:xfrm>
        </p:grpSpPr>
        <p:sp>
          <p:nvSpPr>
            <p:cNvPr id="38" name="TextBox 37"/>
            <p:cNvSpPr txBox="1"/>
            <p:nvPr/>
          </p:nvSpPr>
          <p:spPr>
            <a:xfrm>
              <a:off x="2256183" y="3728808"/>
              <a:ext cx="248478" cy="584775"/>
            </a:xfrm>
            <a:prstGeom prst="rect">
              <a:avLst/>
            </a:prstGeom>
            <a:noFill/>
          </p:spPr>
          <p:txBody>
            <a:bodyPr wrap="square" rtlCol="0">
              <a:spAutoFit/>
            </a:bodyPr>
            <a:lstStyle/>
            <a:p>
              <a:pPr algn="ctr"/>
              <a:r>
                <a:rPr lang="en-US" sz="3200" b="1" dirty="0" smtClean="0">
                  <a:solidFill>
                    <a:srgbClr val="C00000"/>
                  </a:solidFill>
                </a:rPr>
                <a:t>L</a:t>
              </a:r>
              <a:endParaRPr lang="en-US" sz="3200" b="1" dirty="0">
                <a:solidFill>
                  <a:srgbClr val="C00000"/>
                </a:solidFill>
              </a:endParaRPr>
            </a:p>
          </p:txBody>
        </p:sp>
        <p:sp>
          <p:nvSpPr>
            <p:cNvPr id="39" name="Oval 38"/>
            <p:cNvSpPr>
              <a:spLocks noChangeAspect="1"/>
            </p:cNvSpPr>
            <p:nvPr/>
          </p:nvSpPr>
          <p:spPr>
            <a:xfrm>
              <a:off x="2469642" y="3791547"/>
              <a:ext cx="349758" cy="349758"/>
            </a:xfrm>
            <a:prstGeom prst="ellipse">
              <a:avLst/>
            </a:prstGeom>
            <a:solidFill>
              <a:schemeClr val="accent6">
                <a:lumMod val="75000"/>
                <a:alpha val="37000"/>
              </a:schemeClr>
            </a:solid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2743200" y="3733800"/>
              <a:ext cx="393056" cy="584775"/>
            </a:xfrm>
            <a:prstGeom prst="rect">
              <a:avLst/>
            </a:prstGeom>
          </p:spPr>
          <p:txBody>
            <a:bodyPr wrap="none">
              <a:spAutoFit/>
            </a:bodyPr>
            <a:lstStyle/>
            <a:p>
              <a:r>
                <a:rPr lang="en-US" sz="3200" b="1" dirty="0" smtClean="0">
                  <a:solidFill>
                    <a:srgbClr val="C00000"/>
                  </a:solidFill>
                </a:rPr>
                <a:t>2</a:t>
              </a:r>
              <a:endParaRPr lang="en-US" sz="3200" dirty="0"/>
            </a:p>
          </p:txBody>
        </p:sp>
      </p:grpSp>
      <p:grpSp>
        <p:nvGrpSpPr>
          <p:cNvPr id="41" name="Group 40"/>
          <p:cNvGrpSpPr/>
          <p:nvPr/>
        </p:nvGrpSpPr>
        <p:grpSpPr>
          <a:xfrm>
            <a:off x="914400" y="4010025"/>
            <a:ext cx="880073" cy="589767"/>
            <a:chOff x="2256183" y="3728808"/>
            <a:chExt cx="880073" cy="589767"/>
          </a:xfrm>
        </p:grpSpPr>
        <p:sp>
          <p:nvSpPr>
            <p:cNvPr id="42" name="TextBox 41"/>
            <p:cNvSpPr txBox="1"/>
            <p:nvPr/>
          </p:nvSpPr>
          <p:spPr>
            <a:xfrm>
              <a:off x="2256183" y="3728808"/>
              <a:ext cx="248478" cy="584775"/>
            </a:xfrm>
            <a:prstGeom prst="rect">
              <a:avLst/>
            </a:prstGeom>
            <a:noFill/>
          </p:spPr>
          <p:txBody>
            <a:bodyPr wrap="square" rtlCol="0">
              <a:spAutoFit/>
            </a:bodyPr>
            <a:lstStyle/>
            <a:p>
              <a:pPr algn="ctr"/>
              <a:r>
                <a:rPr lang="en-US" sz="3200" b="1" dirty="0" smtClean="0">
                  <a:solidFill>
                    <a:srgbClr val="C00000"/>
                  </a:solidFill>
                </a:rPr>
                <a:t>L</a:t>
              </a:r>
              <a:endParaRPr lang="en-US" sz="3200" b="1" dirty="0">
                <a:solidFill>
                  <a:srgbClr val="C00000"/>
                </a:solidFill>
              </a:endParaRPr>
            </a:p>
          </p:txBody>
        </p:sp>
        <p:sp>
          <p:nvSpPr>
            <p:cNvPr id="43" name="Oval 42"/>
            <p:cNvSpPr>
              <a:spLocks noChangeAspect="1"/>
            </p:cNvSpPr>
            <p:nvPr/>
          </p:nvSpPr>
          <p:spPr>
            <a:xfrm>
              <a:off x="2469642" y="3791547"/>
              <a:ext cx="349758" cy="349758"/>
            </a:xfrm>
            <a:prstGeom prst="ellipse">
              <a:avLst/>
            </a:prstGeom>
            <a:solidFill>
              <a:schemeClr val="accent6">
                <a:lumMod val="75000"/>
                <a:alpha val="37000"/>
              </a:schemeClr>
            </a:solid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2743200" y="3733800"/>
              <a:ext cx="393056" cy="584775"/>
            </a:xfrm>
            <a:prstGeom prst="rect">
              <a:avLst/>
            </a:prstGeom>
          </p:spPr>
          <p:txBody>
            <a:bodyPr wrap="none">
              <a:spAutoFit/>
            </a:bodyPr>
            <a:lstStyle/>
            <a:p>
              <a:r>
                <a:rPr lang="en-US" sz="3200" b="1" dirty="0" smtClean="0">
                  <a:solidFill>
                    <a:srgbClr val="C00000"/>
                  </a:solidFill>
                </a:rPr>
                <a:t>3</a:t>
              </a:r>
              <a:endParaRPr lang="en-US" sz="3200" dirty="0"/>
            </a:p>
          </p:txBody>
        </p:sp>
      </p:grpSp>
      <p:grpSp>
        <p:nvGrpSpPr>
          <p:cNvPr id="45" name="Group 44"/>
          <p:cNvGrpSpPr/>
          <p:nvPr/>
        </p:nvGrpSpPr>
        <p:grpSpPr>
          <a:xfrm>
            <a:off x="914400" y="5106183"/>
            <a:ext cx="880073" cy="589767"/>
            <a:chOff x="1189383" y="2310825"/>
            <a:chExt cx="880073" cy="589767"/>
          </a:xfrm>
        </p:grpSpPr>
        <p:sp>
          <p:nvSpPr>
            <p:cNvPr id="46" name="TextBox 45"/>
            <p:cNvSpPr txBox="1"/>
            <p:nvPr/>
          </p:nvSpPr>
          <p:spPr>
            <a:xfrm>
              <a:off x="1189383" y="2310825"/>
              <a:ext cx="248478" cy="584775"/>
            </a:xfrm>
            <a:prstGeom prst="rect">
              <a:avLst/>
            </a:prstGeom>
            <a:noFill/>
          </p:spPr>
          <p:txBody>
            <a:bodyPr wrap="square" rtlCol="0">
              <a:spAutoFit/>
            </a:bodyPr>
            <a:lstStyle/>
            <a:p>
              <a:pPr algn="ctr"/>
              <a:r>
                <a:rPr lang="en-US" sz="3200" b="1" dirty="0" smtClean="0">
                  <a:solidFill>
                    <a:srgbClr val="C00000"/>
                  </a:solidFill>
                </a:rPr>
                <a:t>L</a:t>
              </a:r>
              <a:endParaRPr lang="en-US" sz="3200" b="1" dirty="0">
                <a:solidFill>
                  <a:srgbClr val="C00000"/>
                </a:solidFill>
              </a:endParaRPr>
            </a:p>
          </p:txBody>
        </p:sp>
        <p:sp>
          <p:nvSpPr>
            <p:cNvPr id="47" name="Oval 46"/>
            <p:cNvSpPr>
              <a:spLocks noChangeAspect="1"/>
            </p:cNvSpPr>
            <p:nvPr/>
          </p:nvSpPr>
          <p:spPr>
            <a:xfrm>
              <a:off x="1402842" y="2373564"/>
              <a:ext cx="349758" cy="349758"/>
            </a:xfrm>
            <a:prstGeom prst="ellipse">
              <a:avLst/>
            </a:prstGeom>
            <a:solidFill>
              <a:schemeClr val="accent6">
                <a:lumMod val="75000"/>
                <a:alpha val="37000"/>
              </a:schemeClr>
            </a:solid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1676400" y="2315817"/>
              <a:ext cx="393056" cy="584775"/>
            </a:xfrm>
            <a:prstGeom prst="rect">
              <a:avLst/>
            </a:prstGeom>
          </p:spPr>
          <p:txBody>
            <a:bodyPr wrap="none">
              <a:spAutoFit/>
            </a:bodyPr>
            <a:lstStyle/>
            <a:p>
              <a:r>
                <a:rPr lang="en-US" sz="3200" b="1" dirty="0" smtClean="0">
                  <a:solidFill>
                    <a:srgbClr val="C00000"/>
                  </a:solidFill>
                </a:rPr>
                <a:t>4</a:t>
              </a:r>
              <a:endParaRPr lang="en-US" sz="3200" dirty="0"/>
            </a:p>
          </p:txBody>
        </p:sp>
      </p:grpSp>
    </p:spTree>
    <p:extLst>
      <p:ext uri="{BB962C8B-B14F-4D97-AF65-F5344CB8AC3E}">
        <p14:creationId xmlns:p14="http://schemas.microsoft.com/office/powerpoint/2010/main" val="22784123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3"/>
          <p:cNvSpPr>
            <a:spLocks noGrp="1" noChangeArrowheads="1"/>
          </p:cNvSpPr>
          <p:nvPr>
            <p:ph type="title"/>
          </p:nvPr>
        </p:nvSpPr>
        <p:spPr>
          <a:xfrm>
            <a:off x="114300" y="219075"/>
            <a:ext cx="8915400" cy="1143000"/>
          </a:xfrm>
        </p:spPr>
        <p:txBody>
          <a:bodyPr/>
          <a:lstStyle/>
          <a:p>
            <a:pPr>
              <a:lnSpc>
                <a:spcPct val="90000"/>
              </a:lnSpc>
            </a:pPr>
            <a:r>
              <a:rPr lang="en-US" sz="3200"/>
              <a:t>Discovery Questions</a:t>
            </a:r>
            <a:endParaRPr lang="en-US" sz="3200" b="1"/>
          </a:p>
        </p:txBody>
      </p:sp>
      <p:sp>
        <p:nvSpPr>
          <p:cNvPr id="8" name="Text Box 4"/>
          <p:cNvSpPr txBox="1">
            <a:spLocks noChangeArrowheads="1"/>
          </p:cNvSpPr>
          <p:nvPr/>
        </p:nvSpPr>
        <p:spPr bwMode="auto">
          <a:xfrm>
            <a:off x="914400" y="1871008"/>
            <a:ext cx="7162800" cy="1877437"/>
          </a:xfrm>
          <a:prstGeom prst="rect">
            <a:avLst/>
          </a:prstGeom>
          <a:noFill/>
          <a:ln w="9525">
            <a:noFill/>
            <a:miter lim="800000"/>
            <a:headEnd/>
            <a:tailEnd/>
          </a:ln>
          <a:effectLst/>
        </p:spPr>
        <p:txBody>
          <a:bodyPr wrap="square">
            <a:spAutoFit/>
          </a:bodyPr>
          <a:lstStyle/>
          <a:p>
            <a:pPr marL="233363" indent="-233363">
              <a:spcAft>
                <a:spcPts val="1200"/>
              </a:spcAft>
              <a:buFontTx/>
              <a:buChar char="•"/>
            </a:pPr>
            <a:r>
              <a:rPr lang="en-US" sz="2400" dirty="0"/>
              <a:t>Questions </a:t>
            </a:r>
            <a:r>
              <a:rPr lang="en-US" sz="2400" dirty="0" smtClean="0"/>
              <a:t>________________ </a:t>
            </a:r>
            <a:r>
              <a:rPr lang="en-US" sz="2400" dirty="0"/>
              <a:t>gained in assessment</a:t>
            </a:r>
          </a:p>
          <a:p>
            <a:pPr marL="233363" indent="-233363">
              <a:spcAft>
                <a:spcPts val="1200"/>
              </a:spcAft>
              <a:buFontTx/>
              <a:buChar char="•"/>
            </a:pPr>
            <a:r>
              <a:rPr lang="en-US" sz="2400" dirty="0"/>
              <a:t>Seeking to </a:t>
            </a:r>
            <a:r>
              <a:rPr lang="en-US" sz="2400" dirty="0" smtClean="0"/>
              <a:t>_______________ </a:t>
            </a:r>
            <a:r>
              <a:rPr lang="en-US" sz="2400" dirty="0"/>
              <a:t>or dissatisfactions that could lead to suggested buyer needs</a:t>
            </a:r>
          </a:p>
          <a:p>
            <a:pPr marL="233363" indent="-233363">
              <a:spcAft>
                <a:spcPts val="1200"/>
              </a:spcAft>
              <a:buFontTx/>
              <a:buChar char="•"/>
            </a:pPr>
            <a:r>
              <a:rPr lang="en-US" sz="2400" dirty="0"/>
              <a:t>Open-end questions for maximum information</a:t>
            </a:r>
          </a:p>
        </p:txBody>
      </p:sp>
      <p:sp>
        <p:nvSpPr>
          <p:cNvPr id="9" name="TextBox 8"/>
          <p:cNvSpPr txBox="1"/>
          <p:nvPr/>
        </p:nvSpPr>
        <p:spPr>
          <a:xfrm>
            <a:off x="1005840" y="4114800"/>
            <a:ext cx="7010400" cy="923330"/>
          </a:xfrm>
          <a:prstGeom prst="rect">
            <a:avLst/>
          </a:prstGeom>
          <a:noFill/>
        </p:spPr>
        <p:txBody>
          <a:bodyPr wrap="square" rtlCol="0">
            <a:spAutoFit/>
          </a:bodyPr>
          <a:lstStyle/>
          <a:p>
            <a:r>
              <a:rPr lang="en-US" i="1" dirty="0" smtClean="0"/>
              <a:t>I understand you prefer a JIT relationship with your suppliers – how have they been performing?  How do you feel about your current suppliers occasionally being late with deliveries?</a:t>
            </a:r>
            <a:endParaRPr lang="en-US" i="1" dirty="0"/>
          </a:p>
        </p:txBody>
      </p:sp>
      <p:sp>
        <p:nvSpPr>
          <p:cNvPr id="10" name="TextBox 9"/>
          <p:cNvSpPr txBox="1"/>
          <p:nvPr/>
        </p:nvSpPr>
        <p:spPr>
          <a:xfrm>
            <a:off x="914400" y="3749040"/>
            <a:ext cx="1447800" cy="400110"/>
          </a:xfrm>
          <a:prstGeom prst="rect">
            <a:avLst/>
          </a:prstGeom>
          <a:noFill/>
        </p:spPr>
        <p:txBody>
          <a:bodyPr wrap="square" rtlCol="0">
            <a:spAutoFit/>
          </a:bodyPr>
          <a:lstStyle/>
          <a:p>
            <a:r>
              <a:rPr lang="en-US" sz="2000" dirty="0" smtClean="0"/>
              <a:t>Examples:</a:t>
            </a:r>
            <a:endParaRPr lang="en-US" sz="2000" dirty="0"/>
          </a:p>
        </p:txBody>
      </p:sp>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1200" y="4733925"/>
            <a:ext cx="2359083"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561975" y="152400"/>
            <a:ext cx="2600324"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9899061"/>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3"/>
          <p:cNvSpPr>
            <a:spLocks noGrp="1" noChangeArrowheads="1"/>
          </p:cNvSpPr>
          <p:nvPr>
            <p:ph type="title"/>
          </p:nvPr>
        </p:nvSpPr>
        <p:spPr>
          <a:xfrm>
            <a:off x="114300" y="219075"/>
            <a:ext cx="8915400" cy="1143000"/>
          </a:xfrm>
        </p:spPr>
        <p:txBody>
          <a:bodyPr/>
          <a:lstStyle/>
          <a:p>
            <a:pPr>
              <a:lnSpc>
                <a:spcPct val="90000"/>
              </a:lnSpc>
            </a:pPr>
            <a:r>
              <a:rPr lang="en-US" sz="3200"/>
              <a:t>Activation Questions</a:t>
            </a:r>
            <a:endParaRPr lang="en-US" sz="3200" b="1"/>
          </a:p>
        </p:txBody>
      </p:sp>
      <p:sp>
        <p:nvSpPr>
          <p:cNvPr id="67588" name="Text Box 4"/>
          <p:cNvSpPr txBox="1">
            <a:spLocks noChangeArrowheads="1"/>
          </p:cNvSpPr>
          <p:nvPr/>
        </p:nvSpPr>
        <p:spPr bwMode="auto">
          <a:xfrm>
            <a:off x="914400" y="1872496"/>
            <a:ext cx="7010400" cy="1723549"/>
          </a:xfrm>
          <a:prstGeom prst="rect">
            <a:avLst/>
          </a:prstGeom>
          <a:noFill/>
          <a:ln w="9525">
            <a:noFill/>
            <a:miter lim="800000"/>
            <a:headEnd/>
            <a:tailEnd/>
          </a:ln>
          <a:effectLst/>
        </p:spPr>
        <p:txBody>
          <a:bodyPr wrap="square">
            <a:spAutoFit/>
          </a:bodyPr>
          <a:lstStyle/>
          <a:p>
            <a:pPr marL="233363" indent="-233363">
              <a:spcAft>
                <a:spcPts val="1200"/>
              </a:spcAft>
              <a:buFontTx/>
              <a:buChar char="•"/>
            </a:pPr>
            <a:r>
              <a:rPr lang="en-US" sz="2400" dirty="0"/>
              <a:t>Show the </a:t>
            </a:r>
            <a:r>
              <a:rPr lang="en-US" sz="2400" dirty="0" smtClean="0"/>
              <a:t>_____________ </a:t>
            </a:r>
            <a:r>
              <a:rPr lang="en-US" sz="2400" dirty="0"/>
              <a:t>of a problem discovered in the discovery </a:t>
            </a:r>
            <a:r>
              <a:rPr lang="en-US" sz="2400" dirty="0" smtClean="0"/>
              <a:t>sequence</a:t>
            </a:r>
            <a:endParaRPr lang="en-US" sz="2400" dirty="0"/>
          </a:p>
          <a:p>
            <a:pPr marL="233363" indent="-233363">
              <a:spcAft>
                <a:spcPts val="1200"/>
              </a:spcAft>
              <a:buFontTx/>
              <a:buChar char="•"/>
            </a:pPr>
            <a:r>
              <a:rPr lang="en-US" sz="2400" dirty="0"/>
              <a:t>Designed to </a:t>
            </a:r>
            <a:r>
              <a:rPr lang="en-US" sz="2400" dirty="0" smtClean="0"/>
              <a:t>___________________ </a:t>
            </a:r>
            <a:r>
              <a:rPr lang="en-US" sz="2400" dirty="0"/>
              <a:t>in and desire to solve the problem.</a:t>
            </a:r>
          </a:p>
        </p:txBody>
      </p:sp>
      <p:sp>
        <p:nvSpPr>
          <p:cNvPr id="6" name="TextBox 5"/>
          <p:cNvSpPr txBox="1"/>
          <p:nvPr/>
        </p:nvSpPr>
        <p:spPr>
          <a:xfrm>
            <a:off x="1005840" y="4114800"/>
            <a:ext cx="7010400" cy="923330"/>
          </a:xfrm>
          <a:prstGeom prst="rect">
            <a:avLst/>
          </a:prstGeom>
          <a:noFill/>
        </p:spPr>
        <p:txBody>
          <a:bodyPr wrap="square" rtlCol="0">
            <a:spAutoFit/>
          </a:bodyPr>
          <a:lstStyle/>
          <a:p>
            <a:r>
              <a:rPr lang="en-US" i="1" dirty="0" smtClean="0"/>
              <a:t>What effect does your supplier’s late delivery have on your operation?</a:t>
            </a:r>
            <a:br>
              <a:rPr lang="en-US" i="1" dirty="0" smtClean="0"/>
            </a:br>
            <a:r>
              <a:rPr lang="en-US" i="1" dirty="0" smtClean="0"/>
              <a:t>If production drops off, how are your operating costs affected, and how does that affect your customers?</a:t>
            </a:r>
            <a:endParaRPr lang="en-US" i="1" dirty="0"/>
          </a:p>
        </p:txBody>
      </p:sp>
      <p:sp>
        <p:nvSpPr>
          <p:cNvPr id="7" name="TextBox 6"/>
          <p:cNvSpPr txBox="1"/>
          <p:nvPr/>
        </p:nvSpPr>
        <p:spPr>
          <a:xfrm>
            <a:off x="914400" y="3749040"/>
            <a:ext cx="1447800" cy="400110"/>
          </a:xfrm>
          <a:prstGeom prst="rect">
            <a:avLst/>
          </a:prstGeom>
          <a:noFill/>
        </p:spPr>
        <p:txBody>
          <a:bodyPr wrap="square" rtlCol="0">
            <a:spAutoFit/>
          </a:bodyPr>
          <a:lstStyle/>
          <a:p>
            <a:r>
              <a:rPr lang="en-US" sz="2000" dirty="0" smtClean="0"/>
              <a:t>Examples:</a:t>
            </a:r>
            <a:endParaRPr lang="en-US" sz="2000" dirty="0"/>
          </a:p>
        </p:txBody>
      </p:sp>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1200" y="4733925"/>
            <a:ext cx="2359083"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838200" y="228600"/>
            <a:ext cx="2295525" cy="814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9593385"/>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3"/>
          <p:cNvSpPr>
            <a:spLocks noGrp="1" noChangeArrowheads="1"/>
          </p:cNvSpPr>
          <p:nvPr>
            <p:ph type="title"/>
          </p:nvPr>
        </p:nvSpPr>
        <p:spPr>
          <a:xfrm>
            <a:off x="114300" y="219075"/>
            <a:ext cx="8915400" cy="1143000"/>
          </a:xfrm>
        </p:spPr>
        <p:txBody>
          <a:bodyPr/>
          <a:lstStyle/>
          <a:p>
            <a:pPr>
              <a:lnSpc>
                <a:spcPct val="90000"/>
              </a:lnSpc>
            </a:pPr>
            <a:r>
              <a:rPr lang="en-US" sz="3200"/>
              <a:t>Projection Questions</a:t>
            </a:r>
            <a:endParaRPr lang="en-US" sz="3200" b="1"/>
          </a:p>
        </p:txBody>
      </p:sp>
      <p:sp>
        <p:nvSpPr>
          <p:cNvPr id="69636" name="Text Box 4"/>
          <p:cNvSpPr txBox="1">
            <a:spLocks noChangeArrowheads="1"/>
          </p:cNvSpPr>
          <p:nvPr/>
        </p:nvSpPr>
        <p:spPr bwMode="auto">
          <a:xfrm>
            <a:off x="914399" y="1876217"/>
            <a:ext cx="7162801" cy="1354217"/>
          </a:xfrm>
          <a:prstGeom prst="rect">
            <a:avLst/>
          </a:prstGeom>
          <a:noFill/>
          <a:ln w="9525">
            <a:noFill/>
            <a:miter lim="800000"/>
            <a:headEnd/>
            <a:tailEnd/>
          </a:ln>
          <a:effectLst/>
        </p:spPr>
        <p:txBody>
          <a:bodyPr wrap="square">
            <a:spAutoFit/>
          </a:bodyPr>
          <a:lstStyle/>
          <a:p>
            <a:pPr marL="233363" indent="-233363">
              <a:spcAft>
                <a:spcPts val="1200"/>
              </a:spcAft>
              <a:buFontTx/>
              <a:buChar char="•"/>
            </a:pPr>
            <a:r>
              <a:rPr lang="en-US" sz="2400" dirty="0"/>
              <a:t>Projects what life would be like without the </a:t>
            </a:r>
            <a:r>
              <a:rPr lang="en-US" sz="2400" dirty="0" smtClean="0"/>
              <a:t>problems</a:t>
            </a:r>
            <a:endParaRPr lang="en-US" sz="2400" dirty="0"/>
          </a:p>
          <a:p>
            <a:pPr marL="233363" indent="-233363">
              <a:spcAft>
                <a:spcPts val="1200"/>
              </a:spcAft>
              <a:buFontTx/>
              <a:buChar char="•"/>
            </a:pPr>
            <a:r>
              <a:rPr lang="en-US" sz="2400" dirty="0" smtClean="0"/>
              <a:t>_______________________ </a:t>
            </a:r>
            <a:r>
              <a:rPr lang="en-US" sz="2400" dirty="0"/>
              <a:t>of finding and implementing a solution</a:t>
            </a:r>
          </a:p>
        </p:txBody>
      </p:sp>
      <p:sp>
        <p:nvSpPr>
          <p:cNvPr id="6" name="TextBox 5"/>
          <p:cNvSpPr txBox="1"/>
          <p:nvPr/>
        </p:nvSpPr>
        <p:spPr>
          <a:xfrm>
            <a:off x="1005840" y="4114800"/>
            <a:ext cx="7071360" cy="1200329"/>
          </a:xfrm>
          <a:prstGeom prst="rect">
            <a:avLst/>
          </a:prstGeom>
          <a:noFill/>
        </p:spPr>
        <p:txBody>
          <a:bodyPr wrap="square" rtlCol="0">
            <a:spAutoFit/>
          </a:bodyPr>
          <a:lstStyle/>
          <a:p>
            <a:r>
              <a:rPr lang="en-US" i="1" dirty="0" smtClean="0"/>
              <a:t>If a supplier was never late with a delivery, what effects would that have on your JIT operating structure?  If a supplier helped you meet the expectations of your customers, what impact would that have</a:t>
            </a:r>
            <a:br>
              <a:rPr lang="en-US" i="1" dirty="0" smtClean="0"/>
            </a:br>
            <a:r>
              <a:rPr lang="en-US" i="1" dirty="0" smtClean="0"/>
              <a:t>on your business?</a:t>
            </a:r>
            <a:endParaRPr lang="en-US" i="1" dirty="0"/>
          </a:p>
        </p:txBody>
      </p:sp>
      <p:sp>
        <p:nvSpPr>
          <p:cNvPr id="7" name="TextBox 6"/>
          <p:cNvSpPr txBox="1"/>
          <p:nvPr/>
        </p:nvSpPr>
        <p:spPr>
          <a:xfrm>
            <a:off x="914400" y="3749040"/>
            <a:ext cx="1447800" cy="400110"/>
          </a:xfrm>
          <a:prstGeom prst="rect">
            <a:avLst/>
          </a:prstGeom>
          <a:noFill/>
        </p:spPr>
        <p:txBody>
          <a:bodyPr wrap="square" rtlCol="0">
            <a:spAutoFit/>
          </a:bodyPr>
          <a:lstStyle/>
          <a:p>
            <a:r>
              <a:rPr lang="en-US" sz="2000" dirty="0" smtClean="0"/>
              <a:t>Examples:</a:t>
            </a:r>
            <a:endParaRPr lang="en-US" sz="2000" dirty="0"/>
          </a:p>
        </p:txBody>
      </p:sp>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1200" y="4733925"/>
            <a:ext cx="2359083"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200025"/>
            <a:ext cx="2000250"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135651"/>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3"/>
          <p:cNvSpPr>
            <a:spLocks noGrp="1" noChangeArrowheads="1"/>
          </p:cNvSpPr>
          <p:nvPr>
            <p:ph type="title"/>
          </p:nvPr>
        </p:nvSpPr>
        <p:spPr>
          <a:xfrm>
            <a:off x="114300" y="219075"/>
            <a:ext cx="8915400" cy="1143000"/>
          </a:xfrm>
        </p:spPr>
        <p:txBody>
          <a:bodyPr/>
          <a:lstStyle/>
          <a:p>
            <a:pPr>
              <a:lnSpc>
                <a:spcPct val="90000"/>
              </a:lnSpc>
            </a:pPr>
            <a:r>
              <a:rPr lang="en-US" sz="3200"/>
              <a:t>Transition Questions</a:t>
            </a:r>
            <a:endParaRPr lang="en-US" sz="3200" b="1"/>
          </a:p>
        </p:txBody>
      </p:sp>
      <p:sp>
        <p:nvSpPr>
          <p:cNvPr id="71684" name="Text Box 4"/>
          <p:cNvSpPr txBox="1">
            <a:spLocks noChangeArrowheads="1"/>
          </p:cNvSpPr>
          <p:nvPr/>
        </p:nvSpPr>
        <p:spPr bwMode="auto">
          <a:xfrm>
            <a:off x="914400" y="1879937"/>
            <a:ext cx="7162800" cy="1015663"/>
          </a:xfrm>
          <a:prstGeom prst="rect">
            <a:avLst/>
          </a:prstGeom>
          <a:noFill/>
          <a:ln w="9525">
            <a:noFill/>
            <a:miter lim="800000"/>
            <a:headEnd/>
            <a:tailEnd/>
          </a:ln>
          <a:effectLst/>
        </p:spPr>
        <p:txBody>
          <a:bodyPr wrap="square">
            <a:spAutoFit/>
          </a:bodyPr>
          <a:lstStyle/>
          <a:p>
            <a:pPr marL="233363" indent="-233363">
              <a:spcAft>
                <a:spcPts val="1200"/>
              </a:spcAft>
              <a:buFontTx/>
              <a:buChar char="•"/>
            </a:pPr>
            <a:r>
              <a:rPr lang="en-US" sz="2400" dirty="0"/>
              <a:t>Confirms interest in solving the </a:t>
            </a:r>
            <a:r>
              <a:rPr lang="en-US" sz="2400" dirty="0" smtClean="0"/>
              <a:t>problem</a:t>
            </a:r>
          </a:p>
          <a:p>
            <a:pPr marL="233363" indent="-233363">
              <a:spcAft>
                <a:spcPts val="1200"/>
              </a:spcAft>
              <a:buFontTx/>
              <a:buChar char="•"/>
            </a:pPr>
            <a:r>
              <a:rPr lang="en-US" sz="2400" dirty="0" smtClean="0"/>
              <a:t>Transitions to presentation of solution</a:t>
            </a:r>
            <a:endParaRPr lang="en-US" sz="2400" dirty="0"/>
          </a:p>
        </p:txBody>
      </p:sp>
      <p:sp>
        <p:nvSpPr>
          <p:cNvPr id="6" name="TextBox 5"/>
          <p:cNvSpPr txBox="1"/>
          <p:nvPr/>
        </p:nvSpPr>
        <p:spPr>
          <a:xfrm>
            <a:off x="1005840" y="4114800"/>
            <a:ext cx="7010400" cy="1200329"/>
          </a:xfrm>
          <a:prstGeom prst="rect">
            <a:avLst/>
          </a:prstGeom>
          <a:noFill/>
        </p:spPr>
        <p:txBody>
          <a:bodyPr wrap="square" rtlCol="0">
            <a:spAutoFit/>
          </a:bodyPr>
          <a:lstStyle/>
          <a:p>
            <a:r>
              <a:rPr lang="en-US" i="1" dirty="0" smtClean="0"/>
              <a:t>So having a supplier who is never late with deliveries is important to you?  If I can show you how our company ensures on-time delivery, would you be interested in exploring how it could work for your</a:t>
            </a:r>
            <a:br>
              <a:rPr lang="en-US" i="1" dirty="0" smtClean="0"/>
            </a:br>
            <a:r>
              <a:rPr lang="en-US" i="1" dirty="0" smtClean="0"/>
              <a:t>organization?</a:t>
            </a:r>
            <a:endParaRPr lang="en-US" i="1" dirty="0"/>
          </a:p>
        </p:txBody>
      </p:sp>
      <p:sp>
        <p:nvSpPr>
          <p:cNvPr id="7" name="TextBox 6"/>
          <p:cNvSpPr txBox="1"/>
          <p:nvPr/>
        </p:nvSpPr>
        <p:spPr>
          <a:xfrm>
            <a:off x="914400" y="3749040"/>
            <a:ext cx="1447800" cy="400110"/>
          </a:xfrm>
          <a:prstGeom prst="rect">
            <a:avLst/>
          </a:prstGeom>
          <a:noFill/>
        </p:spPr>
        <p:txBody>
          <a:bodyPr wrap="square" rtlCol="0">
            <a:spAutoFit/>
          </a:bodyPr>
          <a:lstStyle/>
          <a:p>
            <a:r>
              <a:rPr lang="en-US" sz="2000" dirty="0" smtClean="0"/>
              <a:t>Examples:</a:t>
            </a:r>
            <a:endParaRPr lang="en-US" sz="2000" dirty="0"/>
          </a:p>
        </p:txBody>
      </p:sp>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1200" y="4733925"/>
            <a:ext cx="2359083"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581026" y="228600"/>
            <a:ext cx="2371724" cy="758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247716"/>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4144670"/>
            <a:ext cx="3530865" cy="260953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45058" name="Rectangle 2"/>
          <p:cNvSpPr>
            <a:spLocks noGrp="1" noChangeArrowheads="1"/>
          </p:cNvSpPr>
          <p:nvPr>
            <p:ph type="title"/>
          </p:nvPr>
        </p:nvSpPr>
        <p:spPr>
          <a:xfrm>
            <a:off x="114300" y="219075"/>
            <a:ext cx="8915400" cy="1143000"/>
          </a:xfrm>
        </p:spPr>
        <p:txBody>
          <a:bodyPr/>
          <a:lstStyle/>
          <a:p>
            <a:r>
              <a:rPr lang="en-US" sz="3200"/>
              <a:t>Verbal Communication:  Listening</a:t>
            </a:r>
          </a:p>
        </p:txBody>
      </p:sp>
      <p:grpSp>
        <p:nvGrpSpPr>
          <p:cNvPr id="2" name="Group 3"/>
          <p:cNvGrpSpPr>
            <a:grpSpLocks/>
          </p:cNvGrpSpPr>
          <p:nvPr/>
        </p:nvGrpSpPr>
        <p:grpSpPr bwMode="auto">
          <a:xfrm>
            <a:off x="1569460" y="1723008"/>
            <a:ext cx="6005081" cy="3153792"/>
            <a:chOff x="624" y="1332"/>
            <a:chExt cx="4638" cy="2016"/>
          </a:xfrm>
        </p:grpSpPr>
        <p:sp>
          <p:nvSpPr>
            <p:cNvPr id="45060" name="Line 4"/>
            <p:cNvSpPr>
              <a:spLocks noChangeShapeType="1"/>
            </p:cNvSpPr>
            <p:nvPr/>
          </p:nvSpPr>
          <p:spPr bwMode="auto">
            <a:xfrm>
              <a:off x="1968" y="2304"/>
              <a:ext cx="240" cy="0"/>
            </a:xfrm>
            <a:prstGeom prst="line">
              <a:avLst/>
            </a:prstGeom>
            <a:noFill/>
            <a:ln w="12700" cap="sq">
              <a:solidFill>
                <a:schemeClr val="tx1"/>
              </a:solidFill>
              <a:round/>
              <a:headEnd type="none" w="sm" len="sm"/>
              <a:tailEnd type="none" w="sm" len="sm"/>
            </a:ln>
            <a:effectLst/>
          </p:spPr>
          <p:txBody>
            <a:bodyPr/>
            <a:lstStyle/>
            <a:p>
              <a:endParaRPr lang="en-US"/>
            </a:p>
          </p:txBody>
        </p:sp>
        <p:sp>
          <p:nvSpPr>
            <p:cNvPr id="45061" name="Line 5"/>
            <p:cNvSpPr>
              <a:spLocks noChangeShapeType="1"/>
            </p:cNvSpPr>
            <p:nvPr/>
          </p:nvSpPr>
          <p:spPr bwMode="auto">
            <a:xfrm flipH="1">
              <a:off x="3696" y="2352"/>
              <a:ext cx="240" cy="0"/>
            </a:xfrm>
            <a:prstGeom prst="line">
              <a:avLst/>
            </a:prstGeom>
            <a:noFill/>
            <a:ln w="12700" cap="sq">
              <a:solidFill>
                <a:schemeClr val="tx1"/>
              </a:solidFill>
              <a:round/>
              <a:headEnd type="none" w="sm" len="sm"/>
              <a:tailEnd type="none" w="sm" len="sm"/>
            </a:ln>
            <a:effectLst/>
          </p:spPr>
          <p:txBody>
            <a:bodyPr/>
            <a:lstStyle/>
            <a:p>
              <a:endParaRPr lang="en-US"/>
            </a:p>
          </p:txBody>
        </p:sp>
        <p:sp>
          <p:nvSpPr>
            <p:cNvPr id="45062" name="Line 6"/>
            <p:cNvSpPr>
              <a:spLocks noChangeShapeType="1"/>
            </p:cNvSpPr>
            <p:nvPr/>
          </p:nvSpPr>
          <p:spPr bwMode="auto">
            <a:xfrm flipH="1" flipV="1">
              <a:off x="2160" y="1632"/>
              <a:ext cx="1584" cy="1296"/>
            </a:xfrm>
            <a:prstGeom prst="line">
              <a:avLst/>
            </a:prstGeom>
            <a:noFill/>
            <a:ln w="12700" cap="sq">
              <a:solidFill>
                <a:schemeClr val="tx1"/>
              </a:solidFill>
              <a:round/>
              <a:headEnd type="none" w="sm" len="sm"/>
              <a:tailEnd type="none" w="sm" len="sm"/>
            </a:ln>
            <a:effectLst/>
          </p:spPr>
          <p:txBody>
            <a:bodyPr/>
            <a:lstStyle/>
            <a:p>
              <a:endParaRPr lang="en-US"/>
            </a:p>
          </p:txBody>
        </p:sp>
        <p:sp>
          <p:nvSpPr>
            <p:cNvPr id="45063" name="Line 7"/>
            <p:cNvSpPr>
              <a:spLocks noChangeShapeType="1"/>
            </p:cNvSpPr>
            <p:nvPr/>
          </p:nvSpPr>
          <p:spPr bwMode="auto">
            <a:xfrm flipV="1">
              <a:off x="2352" y="1728"/>
              <a:ext cx="1200" cy="1152"/>
            </a:xfrm>
            <a:prstGeom prst="line">
              <a:avLst/>
            </a:prstGeom>
            <a:noFill/>
            <a:ln w="12700" cap="sq">
              <a:solidFill>
                <a:schemeClr val="tx1"/>
              </a:solidFill>
              <a:round/>
              <a:headEnd type="none" w="sm" len="sm"/>
              <a:tailEnd type="none" w="sm" len="sm"/>
            </a:ln>
            <a:effectLst/>
          </p:spPr>
          <p:txBody>
            <a:bodyPr/>
            <a:lstStyle/>
            <a:p>
              <a:endParaRPr lang="en-US"/>
            </a:p>
          </p:txBody>
        </p:sp>
        <p:grpSp>
          <p:nvGrpSpPr>
            <p:cNvPr id="3" name="Group 8"/>
            <p:cNvGrpSpPr>
              <a:grpSpLocks/>
            </p:cNvGrpSpPr>
            <p:nvPr/>
          </p:nvGrpSpPr>
          <p:grpSpPr bwMode="auto">
            <a:xfrm>
              <a:off x="2127" y="2003"/>
              <a:ext cx="1632" cy="672"/>
              <a:chOff x="1968" y="1824"/>
              <a:chExt cx="1632" cy="672"/>
            </a:xfrm>
          </p:grpSpPr>
          <p:sp>
            <p:nvSpPr>
              <p:cNvPr id="45065" name="Oval 9"/>
              <p:cNvSpPr>
                <a:spLocks noChangeArrowheads="1"/>
              </p:cNvSpPr>
              <p:nvPr/>
            </p:nvSpPr>
            <p:spPr bwMode="auto">
              <a:xfrm>
                <a:off x="1968" y="1824"/>
                <a:ext cx="1632" cy="672"/>
              </a:xfrm>
              <a:prstGeom prst="ellipse">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endParaRPr lang="en-US"/>
              </a:p>
            </p:txBody>
          </p:sp>
          <p:sp>
            <p:nvSpPr>
              <p:cNvPr id="45066" name="Text Box 10"/>
              <p:cNvSpPr txBox="1">
                <a:spLocks noChangeArrowheads="1"/>
              </p:cNvSpPr>
              <p:nvPr/>
            </p:nvSpPr>
            <p:spPr bwMode="auto">
              <a:xfrm>
                <a:off x="2040" y="1939"/>
                <a:ext cx="1488" cy="442"/>
              </a:xfrm>
              <a:prstGeom prst="rect">
                <a:avLst/>
              </a:prstGeom>
              <a:noFill/>
              <a:ln w="9525" algn="ctr">
                <a:noFill/>
                <a:miter lim="800000"/>
                <a:headEnd/>
                <a:tailEnd/>
              </a:ln>
              <a:effectLst/>
            </p:spPr>
            <p:txBody>
              <a:bodyPr>
                <a:spAutoFit/>
              </a:bodyPr>
              <a:lstStyle/>
              <a:p>
                <a:pPr algn="ctr" eaLnBrk="0" hangingPunct="0">
                  <a:spcBef>
                    <a:spcPct val="50000"/>
                  </a:spcBef>
                </a:pPr>
                <a:r>
                  <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rPr>
                  <a:t>Effective Active Listening</a:t>
                </a:r>
              </a:p>
            </p:txBody>
          </p:sp>
        </p:grpSp>
        <p:grpSp>
          <p:nvGrpSpPr>
            <p:cNvPr id="4" name="Group 11"/>
            <p:cNvGrpSpPr>
              <a:grpSpLocks/>
            </p:cNvGrpSpPr>
            <p:nvPr/>
          </p:nvGrpSpPr>
          <p:grpSpPr bwMode="auto">
            <a:xfrm>
              <a:off x="3192" y="2760"/>
              <a:ext cx="1374" cy="588"/>
              <a:chOff x="3120" y="2994"/>
              <a:chExt cx="1374" cy="588"/>
            </a:xfrm>
          </p:grpSpPr>
          <p:sp>
            <p:nvSpPr>
              <p:cNvPr id="45068" name="Oval 12"/>
              <p:cNvSpPr>
                <a:spLocks noChangeArrowheads="1"/>
              </p:cNvSpPr>
              <p:nvPr/>
            </p:nvSpPr>
            <p:spPr bwMode="auto">
              <a:xfrm>
                <a:off x="3120" y="2994"/>
                <a:ext cx="1374" cy="588"/>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endParaRPr lang="en-US"/>
              </a:p>
            </p:txBody>
          </p:sp>
          <p:sp>
            <p:nvSpPr>
              <p:cNvPr id="45069" name="Text Box 13"/>
              <p:cNvSpPr txBox="1">
                <a:spLocks noChangeArrowheads="1"/>
              </p:cNvSpPr>
              <p:nvPr/>
            </p:nvSpPr>
            <p:spPr bwMode="auto">
              <a:xfrm>
                <a:off x="3407" y="3163"/>
                <a:ext cx="705" cy="252"/>
              </a:xfrm>
              <a:prstGeom prst="rect">
                <a:avLst/>
              </a:prstGeom>
              <a:noFill/>
              <a:ln w="12700">
                <a:noFill/>
                <a:miter lim="800000"/>
                <a:headEnd/>
                <a:tailEnd/>
              </a:ln>
              <a:effectLst/>
            </p:spPr>
            <p:txBody>
              <a:bodyPr wrap="none">
                <a:spAutoFit/>
              </a:bodyPr>
              <a:lstStyle/>
              <a:p>
                <a:r>
                  <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rPr>
                  <a:t>Visualize</a:t>
                </a:r>
              </a:p>
            </p:txBody>
          </p:sp>
        </p:grpSp>
        <p:grpSp>
          <p:nvGrpSpPr>
            <p:cNvPr id="5" name="Group 14"/>
            <p:cNvGrpSpPr>
              <a:grpSpLocks/>
            </p:cNvGrpSpPr>
            <p:nvPr/>
          </p:nvGrpSpPr>
          <p:grpSpPr bwMode="auto">
            <a:xfrm>
              <a:off x="3888" y="2045"/>
              <a:ext cx="1374" cy="588"/>
              <a:chOff x="3954" y="2148"/>
              <a:chExt cx="1374" cy="588"/>
            </a:xfrm>
          </p:grpSpPr>
          <p:sp>
            <p:nvSpPr>
              <p:cNvPr id="45071" name="Oval 15"/>
              <p:cNvSpPr>
                <a:spLocks noChangeArrowheads="1"/>
              </p:cNvSpPr>
              <p:nvPr/>
            </p:nvSpPr>
            <p:spPr bwMode="auto">
              <a:xfrm>
                <a:off x="3954" y="2148"/>
                <a:ext cx="1374" cy="588"/>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endParaRPr lang="en-US"/>
              </a:p>
            </p:txBody>
          </p:sp>
          <p:sp>
            <p:nvSpPr>
              <p:cNvPr id="45072" name="Text Box 16"/>
              <p:cNvSpPr txBox="1">
                <a:spLocks noChangeArrowheads="1"/>
              </p:cNvSpPr>
              <p:nvPr/>
            </p:nvSpPr>
            <p:spPr bwMode="auto">
              <a:xfrm>
                <a:off x="4148" y="2221"/>
                <a:ext cx="986" cy="446"/>
              </a:xfrm>
              <a:prstGeom prst="rect">
                <a:avLst/>
              </a:prstGeom>
              <a:noFill/>
              <a:ln w="12700">
                <a:noFill/>
                <a:miter lim="800000"/>
                <a:headEnd/>
                <a:tailEnd/>
              </a:ln>
              <a:effectLst/>
            </p:spPr>
            <p:txBody>
              <a:bodyPr wrap="none">
                <a:spAutoFit/>
              </a:bodyPr>
              <a:lstStyle/>
              <a:p>
                <a:pPr algn="ctr"/>
                <a:r>
                  <a:rPr lang="en-US" sz="2000">
                    <a:ln w="18415" cmpd="sng">
                      <a:solidFill>
                        <a:srgbClr val="FFFFFF"/>
                      </a:solidFill>
                      <a:prstDash val="solid"/>
                    </a:ln>
                    <a:solidFill>
                      <a:srgbClr val="FFFFFF"/>
                    </a:solidFill>
                    <a:effectLst>
                      <a:outerShdw blurRad="63500" dir="3600000" algn="tl" rotWithShape="0">
                        <a:srgbClr val="000000">
                          <a:alpha val="70000"/>
                        </a:srgbClr>
                      </a:outerShdw>
                    </a:effectLst>
                  </a:rPr>
                  <a:t>Encourage</a:t>
                </a:r>
              </a:p>
              <a:p>
                <a:pPr algn="ctr"/>
                <a:r>
                  <a:rPr lang="en-US" sz="2000">
                    <a:ln w="18415" cmpd="sng">
                      <a:solidFill>
                        <a:srgbClr val="FFFFFF"/>
                      </a:solidFill>
                      <a:prstDash val="solid"/>
                    </a:ln>
                    <a:solidFill>
                      <a:srgbClr val="FFFFFF"/>
                    </a:solidFill>
                    <a:effectLst>
                      <a:outerShdw blurRad="63500" dir="3600000" algn="tl" rotWithShape="0">
                        <a:srgbClr val="000000">
                          <a:alpha val="70000"/>
                        </a:srgbClr>
                      </a:outerShdw>
                    </a:effectLst>
                  </a:rPr>
                  <a:t>Buyer to Talk</a:t>
                </a:r>
              </a:p>
            </p:txBody>
          </p:sp>
        </p:grpSp>
        <p:grpSp>
          <p:nvGrpSpPr>
            <p:cNvPr id="6" name="Group 17"/>
            <p:cNvGrpSpPr>
              <a:grpSpLocks/>
            </p:cNvGrpSpPr>
            <p:nvPr/>
          </p:nvGrpSpPr>
          <p:grpSpPr bwMode="auto">
            <a:xfrm>
              <a:off x="3168" y="1332"/>
              <a:ext cx="1374" cy="588"/>
              <a:chOff x="3178" y="1064"/>
              <a:chExt cx="1374" cy="588"/>
            </a:xfrm>
          </p:grpSpPr>
          <p:sp>
            <p:nvSpPr>
              <p:cNvPr id="45074" name="Oval 18"/>
              <p:cNvSpPr>
                <a:spLocks noChangeArrowheads="1"/>
              </p:cNvSpPr>
              <p:nvPr/>
            </p:nvSpPr>
            <p:spPr bwMode="auto">
              <a:xfrm>
                <a:off x="3178" y="1064"/>
                <a:ext cx="1374" cy="588"/>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endParaRPr lang="en-US"/>
              </a:p>
            </p:txBody>
          </p:sp>
          <p:sp>
            <p:nvSpPr>
              <p:cNvPr id="45075" name="Text Box 19"/>
              <p:cNvSpPr txBox="1">
                <a:spLocks noChangeArrowheads="1"/>
              </p:cNvSpPr>
              <p:nvPr/>
            </p:nvSpPr>
            <p:spPr bwMode="auto">
              <a:xfrm>
                <a:off x="3374" y="1137"/>
                <a:ext cx="981" cy="446"/>
              </a:xfrm>
              <a:prstGeom prst="rect">
                <a:avLst/>
              </a:prstGeom>
              <a:noFill/>
              <a:ln w="12700">
                <a:noFill/>
                <a:miter lim="800000"/>
                <a:headEnd/>
                <a:tailEnd/>
              </a:ln>
              <a:effectLst/>
            </p:spPr>
            <p:txBody>
              <a:bodyPr wrap="none">
                <a:spAutoFit/>
              </a:bodyPr>
              <a:lstStyle/>
              <a:p>
                <a:pPr algn="ctr"/>
                <a:r>
                  <a:rPr lang="en-US" sz="2000">
                    <a:ln w="18415" cmpd="sng">
                      <a:solidFill>
                        <a:srgbClr val="FFFFFF"/>
                      </a:solidFill>
                      <a:prstDash val="solid"/>
                    </a:ln>
                    <a:solidFill>
                      <a:srgbClr val="FFFFFF"/>
                    </a:solidFill>
                    <a:effectLst>
                      <a:outerShdw blurRad="63500" dir="3600000" algn="tl" rotWithShape="0">
                        <a:srgbClr val="000000">
                          <a:alpha val="70000"/>
                        </a:srgbClr>
                      </a:outerShdw>
                    </a:effectLst>
                  </a:rPr>
                  <a:t>Make No</a:t>
                </a:r>
              </a:p>
              <a:p>
                <a:pPr algn="ctr"/>
                <a:r>
                  <a:rPr lang="en-US" sz="2000">
                    <a:ln w="18415" cmpd="sng">
                      <a:solidFill>
                        <a:srgbClr val="FFFFFF"/>
                      </a:solidFill>
                      <a:prstDash val="solid"/>
                    </a:ln>
                    <a:solidFill>
                      <a:srgbClr val="FFFFFF"/>
                    </a:solidFill>
                    <a:effectLst>
                      <a:outerShdw blurRad="63500" dir="3600000" algn="tl" rotWithShape="0">
                        <a:srgbClr val="000000">
                          <a:alpha val="70000"/>
                        </a:srgbClr>
                      </a:outerShdw>
                    </a:effectLst>
                  </a:rPr>
                  <a:t>Assumptions</a:t>
                </a:r>
              </a:p>
            </p:txBody>
          </p:sp>
        </p:grpSp>
        <p:grpSp>
          <p:nvGrpSpPr>
            <p:cNvPr id="7" name="Group 20"/>
            <p:cNvGrpSpPr>
              <a:grpSpLocks/>
            </p:cNvGrpSpPr>
            <p:nvPr/>
          </p:nvGrpSpPr>
          <p:grpSpPr bwMode="auto">
            <a:xfrm>
              <a:off x="1368" y="2760"/>
              <a:ext cx="1374" cy="588"/>
              <a:chOff x="1248" y="2994"/>
              <a:chExt cx="1374" cy="588"/>
            </a:xfrm>
          </p:grpSpPr>
          <p:sp>
            <p:nvSpPr>
              <p:cNvPr id="45077" name="Oval 21"/>
              <p:cNvSpPr>
                <a:spLocks noChangeArrowheads="1"/>
              </p:cNvSpPr>
              <p:nvPr/>
            </p:nvSpPr>
            <p:spPr bwMode="auto">
              <a:xfrm>
                <a:off x="1248" y="2994"/>
                <a:ext cx="1374" cy="588"/>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endParaRPr lang="en-US"/>
              </a:p>
            </p:txBody>
          </p:sp>
          <p:sp>
            <p:nvSpPr>
              <p:cNvPr id="45078" name="Text Box 22"/>
              <p:cNvSpPr txBox="1">
                <a:spLocks noChangeArrowheads="1"/>
              </p:cNvSpPr>
              <p:nvPr/>
            </p:nvSpPr>
            <p:spPr bwMode="auto">
              <a:xfrm>
                <a:off x="1502" y="3067"/>
                <a:ext cx="866" cy="446"/>
              </a:xfrm>
              <a:prstGeom prst="rect">
                <a:avLst/>
              </a:prstGeom>
              <a:noFill/>
              <a:ln w="12700">
                <a:noFill/>
                <a:miter lim="800000"/>
                <a:headEnd/>
                <a:tailEnd/>
              </a:ln>
              <a:effectLst/>
            </p:spPr>
            <p:txBody>
              <a:bodyPr wrap="none">
                <a:spAutoFit/>
              </a:bodyPr>
              <a:lstStyle/>
              <a:p>
                <a:pPr algn="ctr"/>
                <a:r>
                  <a:rPr lang="en-US" sz="2000">
                    <a:ln w="18415" cmpd="sng">
                      <a:solidFill>
                        <a:srgbClr val="FFFFFF"/>
                      </a:solidFill>
                      <a:prstDash val="solid"/>
                    </a:ln>
                    <a:solidFill>
                      <a:srgbClr val="FFFFFF"/>
                    </a:solidFill>
                    <a:effectLst>
                      <a:outerShdw blurRad="63500" dir="3600000" algn="tl" rotWithShape="0">
                        <a:srgbClr val="000000">
                          <a:alpha val="70000"/>
                        </a:srgbClr>
                      </a:outerShdw>
                    </a:effectLst>
                  </a:rPr>
                  <a:t>Paraphrase</a:t>
                </a:r>
              </a:p>
              <a:p>
                <a:pPr algn="ctr"/>
                <a:r>
                  <a:rPr lang="en-US" sz="2000">
                    <a:ln w="18415" cmpd="sng">
                      <a:solidFill>
                        <a:srgbClr val="FFFFFF"/>
                      </a:solidFill>
                      <a:prstDash val="solid"/>
                    </a:ln>
                    <a:solidFill>
                      <a:srgbClr val="FFFFFF"/>
                    </a:solidFill>
                    <a:effectLst>
                      <a:outerShdw blurRad="63500" dir="3600000" algn="tl" rotWithShape="0">
                        <a:srgbClr val="000000">
                          <a:alpha val="70000"/>
                        </a:srgbClr>
                      </a:outerShdw>
                    </a:effectLst>
                  </a:rPr>
                  <a:t>&amp; Repeat</a:t>
                </a:r>
              </a:p>
            </p:txBody>
          </p:sp>
        </p:grpSp>
        <p:grpSp>
          <p:nvGrpSpPr>
            <p:cNvPr id="8" name="Group 23"/>
            <p:cNvGrpSpPr>
              <a:grpSpLocks/>
            </p:cNvGrpSpPr>
            <p:nvPr/>
          </p:nvGrpSpPr>
          <p:grpSpPr bwMode="auto">
            <a:xfrm>
              <a:off x="624" y="2045"/>
              <a:ext cx="1374" cy="588"/>
              <a:chOff x="336" y="1986"/>
              <a:chExt cx="1374" cy="588"/>
            </a:xfrm>
          </p:grpSpPr>
          <p:sp>
            <p:nvSpPr>
              <p:cNvPr id="45080" name="Oval 24"/>
              <p:cNvSpPr>
                <a:spLocks noChangeArrowheads="1"/>
              </p:cNvSpPr>
              <p:nvPr/>
            </p:nvSpPr>
            <p:spPr bwMode="auto">
              <a:xfrm>
                <a:off x="336" y="1986"/>
                <a:ext cx="1374" cy="588"/>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endParaRPr lang="en-US"/>
              </a:p>
            </p:txBody>
          </p:sp>
          <p:sp>
            <p:nvSpPr>
              <p:cNvPr id="45081" name="Text Box 25"/>
              <p:cNvSpPr txBox="1">
                <a:spLocks noChangeArrowheads="1"/>
              </p:cNvSpPr>
              <p:nvPr/>
            </p:nvSpPr>
            <p:spPr bwMode="auto">
              <a:xfrm>
                <a:off x="584" y="2059"/>
                <a:ext cx="878" cy="446"/>
              </a:xfrm>
              <a:prstGeom prst="rect">
                <a:avLst/>
              </a:prstGeom>
              <a:noFill/>
              <a:ln w="12700">
                <a:noFill/>
                <a:miter lim="800000"/>
                <a:headEnd/>
                <a:tailEnd/>
              </a:ln>
              <a:effectLst/>
            </p:spPr>
            <p:txBody>
              <a:bodyPr wrap="none">
                <a:spAutoFit/>
              </a:bodyPr>
              <a:lstStyle/>
              <a:p>
                <a:pPr algn="ctr"/>
                <a:r>
                  <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rPr>
                  <a:t>Monitor</a:t>
                </a:r>
              </a:p>
              <a:p>
                <a:pPr algn="ctr"/>
                <a:r>
                  <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rPr>
                  <a:t>Non-Verbal</a:t>
                </a:r>
              </a:p>
            </p:txBody>
          </p:sp>
        </p:grpSp>
        <p:grpSp>
          <p:nvGrpSpPr>
            <p:cNvPr id="9" name="Group 26"/>
            <p:cNvGrpSpPr>
              <a:grpSpLocks/>
            </p:cNvGrpSpPr>
            <p:nvPr/>
          </p:nvGrpSpPr>
          <p:grpSpPr bwMode="auto">
            <a:xfrm>
              <a:off x="1410" y="1332"/>
              <a:ext cx="1374" cy="588"/>
              <a:chOff x="960" y="1074"/>
              <a:chExt cx="1374" cy="588"/>
            </a:xfrm>
          </p:grpSpPr>
          <p:sp>
            <p:nvSpPr>
              <p:cNvPr id="45083" name="Oval 27"/>
              <p:cNvSpPr>
                <a:spLocks noChangeArrowheads="1"/>
              </p:cNvSpPr>
              <p:nvPr/>
            </p:nvSpPr>
            <p:spPr bwMode="auto">
              <a:xfrm>
                <a:off x="960" y="1074"/>
                <a:ext cx="1374" cy="588"/>
              </a:xfrm>
              <a:prstGeom prst="ellipse">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endParaRPr lang="en-US"/>
              </a:p>
            </p:txBody>
          </p:sp>
          <p:sp>
            <p:nvSpPr>
              <p:cNvPr id="45084" name="Text Box 28"/>
              <p:cNvSpPr txBox="1">
                <a:spLocks noChangeArrowheads="1"/>
              </p:cNvSpPr>
              <p:nvPr/>
            </p:nvSpPr>
            <p:spPr bwMode="auto">
              <a:xfrm>
                <a:off x="1271" y="1147"/>
                <a:ext cx="752" cy="446"/>
              </a:xfrm>
              <a:prstGeom prst="rect">
                <a:avLst/>
              </a:prstGeom>
              <a:noFill/>
              <a:ln w="12700">
                <a:noFill/>
                <a:miter lim="800000"/>
                <a:headEnd/>
                <a:tailEnd/>
              </a:ln>
              <a:effectLst/>
            </p:spPr>
            <p:txBody>
              <a:bodyPr wrap="none">
                <a:spAutoFit/>
              </a:bodyPr>
              <a:lstStyle/>
              <a:p>
                <a:pPr algn="ctr"/>
                <a:r>
                  <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rPr>
                  <a:t>Pay</a:t>
                </a:r>
              </a:p>
              <a:p>
                <a:pPr algn="ctr"/>
                <a:r>
                  <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rPr>
                  <a:t>Attention</a:t>
                </a:r>
              </a:p>
            </p:txBody>
          </p:sp>
        </p:grpSp>
      </p:grpSp>
    </p:spTree>
    <p:extLst>
      <p:ext uri="{BB962C8B-B14F-4D97-AF65-F5344CB8AC3E}">
        <p14:creationId xmlns:p14="http://schemas.microsoft.com/office/powerpoint/2010/main" val="1484080279"/>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Ethical Dilemma</a:t>
            </a:r>
            <a:endParaRPr lang="en-US" dirty="0"/>
          </a:p>
        </p:txBody>
      </p:sp>
      <p:pic>
        <p:nvPicPr>
          <p:cNvPr id="2050" name="Picture 2"/>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9385" l="611" r="98779"/>
                    </a14:imgEffect>
                  </a14:imgLayer>
                </a14:imgProps>
              </a:ext>
              <a:ext uri="{28A0092B-C50C-407E-A947-70E740481C1C}">
                <a14:useLocalDpi xmlns:a14="http://schemas.microsoft.com/office/drawing/2010/main" val="0"/>
              </a:ext>
            </a:extLst>
          </a:blip>
          <a:srcRect/>
          <a:stretch>
            <a:fillRect/>
          </a:stretch>
        </p:blipFill>
        <p:spPr bwMode="auto">
          <a:xfrm>
            <a:off x="1371600" y="1219200"/>
            <a:ext cx="624205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0250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Text Box 4"/>
          <p:cNvSpPr txBox="1">
            <a:spLocks noChangeArrowheads="1"/>
          </p:cNvSpPr>
          <p:nvPr/>
        </p:nvSpPr>
        <p:spPr bwMode="auto">
          <a:xfrm>
            <a:off x="5116513" y="2080593"/>
            <a:ext cx="2339975" cy="1384995"/>
          </a:xfrm>
          <a:prstGeom prst="rect">
            <a:avLst/>
          </a:prstGeom>
          <a:noFill/>
          <a:ln w="12700" algn="ctr">
            <a:noFill/>
            <a:miter lim="800000"/>
            <a:headEnd/>
            <a:tailEnd/>
          </a:ln>
          <a:effectLst/>
        </p:spPr>
        <p:txBody>
          <a:bodyPr>
            <a:spAutoFit/>
          </a:bodyPr>
          <a:lstStyle/>
          <a:p>
            <a:pPr algn="ctr">
              <a:spcBef>
                <a:spcPct val="50000"/>
              </a:spcBef>
            </a:pPr>
            <a:r>
              <a:rPr lang="en-US" sz="2800" dirty="0">
                <a:solidFill>
                  <a:srgbClr val="000000"/>
                </a:solidFill>
              </a:rPr>
              <a:t>Little </a:t>
            </a:r>
            <a:r>
              <a:rPr lang="en-US" sz="2800" dirty="0" smtClean="0">
                <a:solidFill>
                  <a:srgbClr val="000000"/>
                </a:solidFill>
              </a:rPr>
              <a:t>____________ </a:t>
            </a:r>
            <a:r>
              <a:rPr lang="en-US" sz="2800" dirty="0">
                <a:solidFill>
                  <a:srgbClr val="000000"/>
                </a:solidFill>
              </a:rPr>
              <a:t>or Cognition</a:t>
            </a:r>
          </a:p>
        </p:txBody>
      </p:sp>
      <p:sp>
        <p:nvSpPr>
          <p:cNvPr id="47111" name="Text Box 7"/>
          <p:cNvSpPr txBox="1">
            <a:spLocks noChangeArrowheads="1"/>
          </p:cNvSpPr>
          <p:nvPr/>
        </p:nvSpPr>
        <p:spPr bwMode="auto">
          <a:xfrm>
            <a:off x="5116513" y="4643881"/>
            <a:ext cx="2339975" cy="1384995"/>
          </a:xfrm>
          <a:prstGeom prst="rect">
            <a:avLst/>
          </a:prstGeom>
          <a:noFill/>
          <a:ln w="12700" algn="ctr">
            <a:noFill/>
            <a:miter lim="800000"/>
            <a:headEnd/>
            <a:tailEnd/>
          </a:ln>
          <a:effectLst/>
        </p:spPr>
        <p:txBody>
          <a:bodyPr>
            <a:spAutoFit/>
          </a:bodyPr>
          <a:lstStyle/>
          <a:p>
            <a:pPr algn="ctr">
              <a:spcBef>
                <a:spcPct val="50000"/>
              </a:spcBef>
            </a:pPr>
            <a:r>
              <a:rPr lang="en-US" sz="2800" dirty="0">
                <a:solidFill>
                  <a:srgbClr val="000000"/>
                </a:solidFill>
              </a:rPr>
              <a:t>Requires </a:t>
            </a:r>
            <a:r>
              <a:rPr lang="en-US" sz="2800" dirty="0" smtClean="0">
                <a:solidFill>
                  <a:srgbClr val="000000"/>
                </a:solidFill>
              </a:rPr>
              <a:t>____________ </a:t>
            </a:r>
            <a:r>
              <a:rPr lang="en-US" sz="2800" dirty="0">
                <a:solidFill>
                  <a:srgbClr val="000000"/>
                </a:solidFill>
              </a:rPr>
              <a:t>and Cognition</a:t>
            </a:r>
          </a:p>
        </p:txBody>
      </p:sp>
      <p:sp>
        <p:nvSpPr>
          <p:cNvPr id="47112" name="Rectangle 8"/>
          <p:cNvSpPr>
            <a:spLocks noGrp="1" noChangeArrowheads="1"/>
          </p:cNvSpPr>
          <p:nvPr>
            <p:ph type="title"/>
          </p:nvPr>
        </p:nvSpPr>
        <p:spPr>
          <a:xfrm>
            <a:off x="114300" y="219075"/>
            <a:ext cx="8915400" cy="1143000"/>
          </a:xfrm>
        </p:spPr>
        <p:txBody>
          <a:bodyPr/>
          <a:lstStyle/>
          <a:p>
            <a:r>
              <a:rPr lang="en-US"/>
              <a:t>Types of Listening</a:t>
            </a:r>
          </a:p>
        </p:txBody>
      </p:sp>
      <p:pic>
        <p:nvPicPr>
          <p:cNvPr id="47113" name="Picture 9" descr="j0185179"/>
          <p:cNvPicPr>
            <a:picLocks noChangeAspect="1" noChangeArrowheads="1"/>
          </p:cNvPicPr>
          <p:nvPr/>
        </p:nvPicPr>
        <p:blipFill>
          <a:blip r:embed="rId3" cstate="print"/>
          <a:srcRect/>
          <a:stretch>
            <a:fillRect/>
          </a:stretch>
        </p:blipFill>
        <p:spPr bwMode="auto">
          <a:xfrm>
            <a:off x="1516856" y="1733550"/>
            <a:ext cx="3122613" cy="20764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7114" name="Text Box 10"/>
          <p:cNvSpPr txBox="1">
            <a:spLocks noChangeArrowheads="1"/>
          </p:cNvSpPr>
          <p:nvPr/>
        </p:nvSpPr>
        <p:spPr bwMode="auto">
          <a:xfrm>
            <a:off x="1592262" y="3124200"/>
            <a:ext cx="2971800" cy="519112"/>
          </a:xfrm>
          <a:prstGeom prst="rect">
            <a:avLst/>
          </a:prstGeom>
          <a:noFill/>
          <a:ln w="12700" algn="ctr">
            <a:noFill/>
            <a:miter lim="800000"/>
            <a:headEnd/>
            <a:tailEnd/>
          </a:ln>
          <a:effectLst/>
        </p:spPr>
        <p:txBody>
          <a:bodyPr>
            <a:spAutoFit/>
          </a:bodyPr>
          <a:lstStyle/>
          <a:p>
            <a:pPr algn="ctr">
              <a:spcBef>
                <a:spcPct val="50000"/>
              </a:spcBef>
            </a:pPr>
            <a:r>
              <a:rPr lang="en-US" sz="2800" b="1" dirty="0">
                <a:solidFill>
                  <a:schemeClr val="bg1"/>
                </a:solidFill>
                <a:effectLst>
                  <a:outerShdw blurRad="38100" dist="38100" dir="2700000" algn="tl">
                    <a:srgbClr val="000000">
                      <a:alpha val="43137"/>
                    </a:srgbClr>
                  </a:outerShdw>
                </a:effectLst>
              </a:rPr>
              <a:t>Social Listening</a:t>
            </a:r>
          </a:p>
        </p:txBody>
      </p:sp>
      <p:pic>
        <p:nvPicPr>
          <p:cNvPr id="47115" name="Picture 11" descr="j0316785"/>
          <p:cNvPicPr>
            <a:picLocks noChangeAspect="1" noChangeArrowheads="1"/>
          </p:cNvPicPr>
          <p:nvPr/>
        </p:nvPicPr>
        <p:blipFill>
          <a:blip r:embed="rId4" cstate="print"/>
          <a:srcRect/>
          <a:stretch>
            <a:fillRect/>
          </a:stretch>
        </p:blipFill>
        <p:spPr bwMode="auto">
          <a:xfrm>
            <a:off x="1516062" y="4324350"/>
            <a:ext cx="3124200" cy="20764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7116" name="Text Box 12"/>
          <p:cNvSpPr txBox="1">
            <a:spLocks noChangeArrowheads="1"/>
          </p:cNvSpPr>
          <p:nvPr/>
        </p:nvSpPr>
        <p:spPr bwMode="auto">
          <a:xfrm>
            <a:off x="1485900" y="5715000"/>
            <a:ext cx="3184525" cy="519112"/>
          </a:xfrm>
          <a:prstGeom prst="rect">
            <a:avLst/>
          </a:prstGeom>
          <a:noFill/>
          <a:ln w="12700" algn="ctr">
            <a:noFill/>
            <a:miter lim="800000"/>
            <a:headEnd/>
            <a:tailEnd/>
          </a:ln>
          <a:effectLst/>
        </p:spPr>
        <p:txBody>
          <a:bodyPr>
            <a:spAutoFit/>
          </a:bodyPr>
          <a:lstStyle/>
          <a:p>
            <a:pPr algn="ctr">
              <a:spcBef>
                <a:spcPct val="50000"/>
              </a:spcBef>
            </a:pPr>
            <a:r>
              <a:rPr lang="en-US" sz="2800" b="1" dirty="0">
                <a:solidFill>
                  <a:schemeClr val="bg1"/>
                </a:solidFill>
                <a:effectLst>
                  <a:outerShdw blurRad="38100" dist="38100" dir="2700000" algn="tl">
                    <a:srgbClr val="000000">
                      <a:alpha val="43137"/>
                    </a:srgbClr>
                  </a:outerShdw>
                </a:effectLst>
              </a:rPr>
              <a:t>Serious Listening</a:t>
            </a:r>
          </a:p>
        </p:txBody>
      </p:sp>
    </p:spTree>
    <p:extLst>
      <p:ext uri="{BB962C8B-B14F-4D97-AF65-F5344CB8AC3E}">
        <p14:creationId xmlns:p14="http://schemas.microsoft.com/office/powerpoint/2010/main" val="985478493"/>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0" y="219075"/>
            <a:ext cx="9144000" cy="1143000"/>
          </a:xfrm>
        </p:spPr>
        <p:txBody>
          <a:bodyPr/>
          <a:lstStyle/>
          <a:p>
            <a:r>
              <a:rPr lang="en-US" sz="3200" dirty="0" smtClean="0"/>
              <a:t>SIER Hierarchy of Active </a:t>
            </a:r>
            <a:r>
              <a:rPr lang="en-US" sz="3200" dirty="0"/>
              <a:t>Listening</a:t>
            </a:r>
          </a:p>
        </p:txBody>
      </p:sp>
      <p:sp>
        <p:nvSpPr>
          <p:cNvPr id="14" name="TextBox 13"/>
          <p:cNvSpPr txBox="1"/>
          <p:nvPr/>
        </p:nvSpPr>
        <p:spPr>
          <a:xfrm>
            <a:off x="2133600" y="5638800"/>
            <a:ext cx="4876800" cy="923330"/>
          </a:xfrm>
          <a:prstGeom prst="rect">
            <a:avLst/>
          </a:prstGeom>
          <a:noFill/>
        </p:spPr>
        <p:txBody>
          <a:bodyPr wrap="square" rtlCol="0">
            <a:spAutoFit/>
          </a:bodyPr>
          <a:lstStyle/>
          <a:p>
            <a:r>
              <a:rPr lang="en-US" b="1" i="1" dirty="0" smtClean="0"/>
              <a:t>Active Listening:  </a:t>
            </a:r>
            <a:r>
              <a:rPr lang="en-US" i="1" dirty="0" smtClean="0"/>
              <a:t>The </a:t>
            </a:r>
            <a:r>
              <a:rPr lang="en-US" i="1" dirty="0" smtClean="0"/>
              <a:t>_____________ </a:t>
            </a:r>
            <a:r>
              <a:rPr lang="en-US" i="1" dirty="0" smtClean="0"/>
              <a:t>of  actively sensing, interpreting, evaluating, and responding to the verbal and nonverbal messages.</a:t>
            </a:r>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043" y="990600"/>
            <a:ext cx="5245914" cy="526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9234545"/>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Effective Listening</a:t>
            </a:r>
            <a:endParaRPr lang="en-US" dirty="0"/>
          </a:p>
        </p:txBody>
      </p:sp>
      <p:pic>
        <p:nvPicPr>
          <p:cNvPr id="4098" name="Picture 2"/>
          <p:cNvPicPr>
            <a:picLocks noChangeAspect="1" noChangeArrowheads="1"/>
          </p:cNvPicPr>
          <p:nvPr/>
        </p:nvPicPr>
        <p:blipFill>
          <a:blip r:embed="rId2" cstate="print"/>
          <a:srcRect b="3029"/>
          <a:stretch>
            <a:fillRect/>
          </a:stretch>
        </p:blipFill>
        <p:spPr bwMode="auto">
          <a:xfrm>
            <a:off x="1638300" y="1217064"/>
            <a:ext cx="5867400" cy="4878936"/>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spTree>
    <p:extLst>
      <p:ext uri="{BB962C8B-B14F-4D97-AF65-F5344CB8AC3E}">
        <p14:creationId xmlns:p14="http://schemas.microsoft.com/office/powerpoint/2010/main" val="21443178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3" name="Rectangle 3"/>
          <p:cNvSpPr>
            <a:spLocks noGrp="1" noChangeArrowheads="1"/>
          </p:cNvSpPr>
          <p:nvPr>
            <p:ph type="title"/>
          </p:nvPr>
        </p:nvSpPr>
        <p:spPr>
          <a:xfrm>
            <a:off x="0" y="0"/>
            <a:ext cx="9144000" cy="1362075"/>
          </a:xfrm>
          <a:noFill/>
          <a:ln/>
        </p:spPr>
        <p:txBody>
          <a:bodyPr lIns="92075" tIns="46038" rIns="92075" bIns="46038"/>
          <a:lstStyle/>
          <a:p>
            <a:r>
              <a:rPr lang="en-US" dirty="0" smtClean="0"/>
              <a:t>Understanding the </a:t>
            </a:r>
            <a:br>
              <a:rPr lang="en-US" dirty="0" smtClean="0"/>
            </a:br>
            <a:r>
              <a:rPr lang="en-US" dirty="0" smtClean="0"/>
              <a:t>Superiority of Word Pictures</a:t>
            </a:r>
            <a:endParaRPr lang="en-US" dirty="0"/>
          </a:p>
        </p:txBody>
      </p:sp>
      <p:sp>
        <p:nvSpPr>
          <p:cNvPr id="51204" name="Rectangle 4"/>
          <p:cNvSpPr>
            <a:spLocks noGrp="1" noChangeArrowheads="1"/>
          </p:cNvSpPr>
          <p:nvPr>
            <p:ph type="body" idx="1"/>
          </p:nvPr>
        </p:nvSpPr>
        <p:spPr>
          <a:xfrm>
            <a:off x="1371600" y="1920240"/>
            <a:ext cx="6629400" cy="3352800"/>
          </a:xfrm>
          <a:noFill/>
          <a:ln/>
        </p:spPr>
        <p:txBody>
          <a:bodyPr lIns="92075" tIns="46038" rIns="92075" bIns="46038">
            <a:noAutofit/>
          </a:bodyPr>
          <a:lstStyle/>
          <a:p>
            <a:pPr marL="228600" indent="-228600">
              <a:lnSpc>
                <a:spcPts val="2400"/>
              </a:lnSpc>
              <a:spcBef>
                <a:spcPts val="0"/>
              </a:spcBef>
              <a:spcAft>
                <a:spcPts val="6000"/>
              </a:spcAft>
              <a:buClr>
                <a:schemeClr val="tx1"/>
              </a:buClr>
            </a:pPr>
            <a:r>
              <a:rPr lang="en-US" sz="2400" dirty="0" smtClean="0"/>
              <a:t>Generate a </a:t>
            </a:r>
            <a:r>
              <a:rPr lang="en-US" sz="2400" dirty="0" smtClean="0"/>
              <a:t>____________ </a:t>
            </a:r>
            <a:r>
              <a:rPr lang="en-US" sz="2400" dirty="0" smtClean="0"/>
              <a:t>in the receiver’s mind.</a:t>
            </a:r>
          </a:p>
          <a:p>
            <a:pPr marL="228600" indent="-228600">
              <a:lnSpc>
                <a:spcPts val="2400"/>
              </a:lnSpc>
              <a:spcBef>
                <a:spcPts val="0"/>
              </a:spcBef>
              <a:spcAft>
                <a:spcPts val="6000"/>
              </a:spcAft>
              <a:buClr>
                <a:schemeClr val="tx1"/>
              </a:buClr>
            </a:pPr>
            <a:r>
              <a:rPr lang="en-US" sz="2400" dirty="0" smtClean="0"/>
              <a:t>Use words and phrases that convey concrete and detailed meaning.</a:t>
            </a:r>
          </a:p>
          <a:p>
            <a:pPr marL="228600" indent="-228600">
              <a:lnSpc>
                <a:spcPts val="2400"/>
              </a:lnSpc>
              <a:spcBef>
                <a:spcPts val="0"/>
              </a:spcBef>
              <a:spcAft>
                <a:spcPts val="6000"/>
              </a:spcAft>
              <a:buClr>
                <a:schemeClr val="tx1"/>
              </a:buClr>
            </a:pPr>
            <a:r>
              <a:rPr lang="en-US" sz="2400" dirty="0" smtClean="0"/>
              <a:t>__________ </a:t>
            </a:r>
            <a:r>
              <a:rPr lang="en-US" sz="2400" dirty="0" smtClean="0"/>
              <a:t>relevant visual aids into verbal communication.</a:t>
            </a:r>
          </a:p>
        </p:txBody>
      </p:sp>
      <p:sp>
        <p:nvSpPr>
          <p:cNvPr id="6" name="TextBox 5"/>
          <p:cNvSpPr txBox="1"/>
          <p:nvPr/>
        </p:nvSpPr>
        <p:spPr>
          <a:xfrm>
            <a:off x="2057400" y="2286000"/>
            <a:ext cx="5791200" cy="369332"/>
          </a:xfrm>
          <a:prstGeom prst="rect">
            <a:avLst/>
          </a:prstGeom>
          <a:noFill/>
        </p:spPr>
        <p:txBody>
          <a:bodyPr wrap="square" rtlCol="0">
            <a:spAutoFit/>
          </a:bodyPr>
          <a:lstStyle/>
          <a:p>
            <a:r>
              <a:rPr lang="en-US" b="1" dirty="0" smtClean="0">
                <a:solidFill>
                  <a:schemeClr val="accent2"/>
                </a:solidFill>
              </a:rPr>
              <a:t>“Tropicana juices are bursting with flavor.”</a:t>
            </a:r>
          </a:p>
        </p:txBody>
      </p:sp>
      <p:sp>
        <p:nvSpPr>
          <p:cNvPr id="7" name="TextBox 6"/>
          <p:cNvSpPr txBox="1"/>
          <p:nvPr/>
        </p:nvSpPr>
        <p:spPr>
          <a:xfrm>
            <a:off x="2057400" y="3657600"/>
            <a:ext cx="6477000" cy="369332"/>
          </a:xfrm>
          <a:prstGeom prst="rect">
            <a:avLst/>
          </a:prstGeom>
          <a:noFill/>
        </p:spPr>
        <p:txBody>
          <a:bodyPr wrap="square" rtlCol="0">
            <a:spAutoFit/>
          </a:bodyPr>
          <a:lstStyle/>
          <a:p>
            <a:r>
              <a:rPr lang="en-US" b="1" dirty="0" smtClean="0">
                <a:solidFill>
                  <a:schemeClr val="accent2"/>
                </a:solidFill>
              </a:rPr>
              <a:t>“This new system will increase weekly production by 2,100 units.”</a:t>
            </a:r>
          </a:p>
        </p:txBody>
      </p:sp>
      <p:sp>
        <p:nvSpPr>
          <p:cNvPr id="8" name="TextBox 7"/>
          <p:cNvSpPr txBox="1"/>
          <p:nvPr/>
        </p:nvSpPr>
        <p:spPr>
          <a:xfrm>
            <a:off x="2057400" y="5029200"/>
            <a:ext cx="3733800" cy="369332"/>
          </a:xfrm>
          <a:prstGeom prst="rect">
            <a:avLst/>
          </a:prstGeom>
          <a:noFill/>
        </p:spPr>
        <p:txBody>
          <a:bodyPr wrap="square" rtlCol="0">
            <a:spAutoFit/>
          </a:bodyPr>
          <a:lstStyle/>
          <a:p>
            <a:r>
              <a:rPr lang="en-US" b="1" dirty="0" smtClean="0">
                <a:solidFill>
                  <a:schemeClr val="accent2"/>
                </a:solidFill>
              </a:rPr>
              <a:t>“As you can see by this chart . . . .”</a:t>
            </a:r>
            <a:endParaRPr lang="en-US" b="1" dirty="0">
              <a:solidFill>
                <a:schemeClr val="accent2"/>
              </a:solidFill>
            </a:endParaRPr>
          </a:p>
        </p:txBody>
      </p:sp>
      <p:pic>
        <p:nvPicPr>
          <p:cNvPr id="10" name="Picture 9" descr="statistic.jpg"/>
          <p:cNvPicPr>
            <a:picLocks noChangeAspect="1"/>
          </p:cNvPicPr>
          <p:nvPr/>
        </p:nvPicPr>
        <p:blipFill>
          <a:blip r:embed="rId3" cstate="print"/>
          <a:stretch>
            <a:fillRect/>
          </a:stretch>
        </p:blipFill>
        <p:spPr>
          <a:xfrm>
            <a:off x="6324600" y="4800600"/>
            <a:ext cx="2438400" cy="182880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2796998723"/>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type="title"/>
          </p:nvPr>
        </p:nvSpPr>
        <p:spPr>
          <a:xfrm>
            <a:off x="114300" y="219075"/>
            <a:ext cx="8915400" cy="1143000"/>
          </a:xfrm>
        </p:spPr>
        <p:txBody>
          <a:bodyPr/>
          <a:lstStyle/>
          <a:p>
            <a:r>
              <a:rPr lang="en-US" sz="3200"/>
              <a:t>Learning Objectives</a:t>
            </a:r>
          </a:p>
        </p:txBody>
      </p:sp>
      <p:sp>
        <p:nvSpPr>
          <p:cNvPr id="12292" name="Rectangle 4"/>
          <p:cNvSpPr>
            <a:spLocks noGrp="1" noChangeArrowheads="1"/>
          </p:cNvSpPr>
          <p:nvPr>
            <p:ph type="body" idx="1"/>
          </p:nvPr>
        </p:nvSpPr>
        <p:spPr>
          <a:xfrm>
            <a:off x="1828800" y="1828800"/>
            <a:ext cx="6400800" cy="3505200"/>
          </a:xfrm>
        </p:spPr>
        <p:txBody>
          <a:bodyPr/>
          <a:lstStyle/>
          <a:p>
            <a:pPr marL="0" indent="0">
              <a:spcBef>
                <a:spcPts val="0"/>
              </a:spcBef>
              <a:buClr>
                <a:schemeClr val="tx1"/>
              </a:buClr>
              <a:buNone/>
            </a:pPr>
            <a:r>
              <a:rPr lang="en-US" sz="2400" dirty="0"/>
              <a:t>Discuss the four sequential steps for effective active </a:t>
            </a:r>
            <a:r>
              <a:rPr lang="en-US" sz="2400" dirty="0" smtClean="0"/>
              <a:t>listening.</a:t>
            </a:r>
          </a:p>
          <a:p>
            <a:pPr marL="0" indent="0">
              <a:spcBef>
                <a:spcPts val="0"/>
              </a:spcBef>
              <a:buClr>
                <a:schemeClr val="tx1"/>
              </a:buClr>
              <a:buNone/>
            </a:pPr>
            <a:endParaRPr lang="en-US" sz="2400" dirty="0" smtClean="0"/>
          </a:p>
          <a:p>
            <a:pPr marL="0" indent="0">
              <a:spcBef>
                <a:spcPts val="0"/>
              </a:spcBef>
              <a:buClr>
                <a:schemeClr val="tx1"/>
              </a:buClr>
              <a:buNone/>
            </a:pPr>
            <a:r>
              <a:rPr lang="en-US" sz="2400" dirty="0" smtClean="0"/>
              <a:t>Discuss </a:t>
            </a:r>
            <a:r>
              <a:rPr lang="en-US" sz="2400" dirty="0"/>
              <a:t>the superiority of pictures over words for explaining concepts and enhancing </a:t>
            </a:r>
            <a:r>
              <a:rPr lang="en-US" sz="2400" dirty="0" smtClean="0"/>
              <a:t>comprehension.</a:t>
            </a:r>
          </a:p>
          <a:p>
            <a:pPr marL="0" indent="0">
              <a:spcBef>
                <a:spcPts val="0"/>
              </a:spcBef>
              <a:buClr>
                <a:schemeClr val="tx1"/>
              </a:buClr>
              <a:buNone/>
            </a:pPr>
            <a:endParaRPr lang="en-US" sz="2400" dirty="0" smtClean="0"/>
          </a:p>
          <a:p>
            <a:pPr marL="0" indent="0">
              <a:spcBef>
                <a:spcPts val="0"/>
              </a:spcBef>
              <a:buClr>
                <a:schemeClr val="tx1"/>
              </a:buClr>
              <a:buNone/>
            </a:pPr>
            <a:r>
              <a:rPr lang="en-US" sz="2400" dirty="0" smtClean="0"/>
              <a:t>Described and interpret the </a:t>
            </a:r>
            <a:r>
              <a:rPr lang="en-US" sz="2400" dirty="0"/>
              <a:t>different forms of nonverbal communication.</a:t>
            </a:r>
          </a:p>
        </p:txBody>
      </p:sp>
      <p:grpSp>
        <p:nvGrpSpPr>
          <p:cNvPr id="5" name="Group 4"/>
          <p:cNvGrpSpPr/>
          <p:nvPr/>
        </p:nvGrpSpPr>
        <p:grpSpPr>
          <a:xfrm>
            <a:off x="914400" y="4382283"/>
            <a:ext cx="880073" cy="589767"/>
            <a:chOff x="2256183" y="3728808"/>
            <a:chExt cx="880073" cy="589767"/>
          </a:xfrm>
        </p:grpSpPr>
        <p:sp>
          <p:nvSpPr>
            <p:cNvPr id="6" name="TextBox 5"/>
            <p:cNvSpPr txBox="1"/>
            <p:nvPr/>
          </p:nvSpPr>
          <p:spPr>
            <a:xfrm>
              <a:off x="2256183" y="3728808"/>
              <a:ext cx="248478" cy="584775"/>
            </a:xfrm>
            <a:prstGeom prst="rect">
              <a:avLst/>
            </a:prstGeom>
            <a:noFill/>
          </p:spPr>
          <p:txBody>
            <a:bodyPr wrap="square" rtlCol="0">
              <a:spAutoFit/>
            </a:bodyPr>
            <a:lstStyle/>
            <a:p>
              <a:pPr algn="ctr"/>
              <a:r>
                <a:rPr lang="en-US" sz="3200" b="1" dirty="0" smtClean="0">
                  <a:solidFill>
                    <a:srgbClr val="C00000"/>
                  </a:solidFill>
                </a:rPr>
                <a:t>L</a:t>
              </a:r>
              <a:endParaRPr lang="en-US" sz="3200" b="1" dirty="0">
                <a:solidFill>
                  <a:srgbClr val="C00000"/>
                </a:solidFill>
              </a:endParaRPr>
            </a:p>
          </p:txBody>
        </p:sp>
        <p:sp>
          <p:nvSpPr>
            <p:cNvPr id="7" name="Oval 6"/>
            <p:cNvSpPr>
              <a:spLocks noChangeAspect="1"/>
            </p:cNvSpPr>
            <p:nvPr/>
          </p:nvSpPr>
          <p:spPr>
            <a:xfrm>
              <a:off x="2469642" y="3791547"/>
              <a:ext cx="349758" cy="349758"/>
            </a:xfrm>
            <a:prstGeom prst="ellipse">
              <a:avLst/>
            </a:prstGeom>
            <a:solidFill>
              <a:schemeClr val="accent6">
                <a:lumMod val="75000"/>
                <a:alpha val="37000"/>
              </a:schemeClr>
            </a:solid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743200" y="3733800"/>
              <a:ext cx="393056" cy="584775"/>
            </a:xfrm>
            <a:prstGeom prst="rect">
              <a:avLst/>
            </a:prstGeom>
          </p:spPr>
          <p:txBody>
            <a:bodyPr wrap="none">
              <a:spAutoFit/>
            </a:bodyPr>
            <a:lstStyle/>
            <a:p>
              <a:r>
                <a:rPr lang="en-US" sz="3200" b="1" dirty="0" smtClean="0">
                  <a:solidFill>
                    <a:srgbClr val="C00000"/>
                  </a:solidFill>
                </a:rPr>
                <a:t>7</a:t>
              </a:r>
              <a:endParaRPr lang="en-US" sz="3200" dirty="0"/>
            </a:p>
          </p:txBody>
        </p:sp>
      </p:grpSp>
      <p:grpSp>
        <p:nvGrpSpPr>
          <p:cNvPr id="9" name="Group 8"/>
          <p:cNvGrpSpPr/>
          <p:nvPr/>
        </p:nvGrpSpPr>
        <p:grpSpPr>
          <a:xfrm>
            <a:off x="914400" y="2915433"/>
            <a:ext cx="880073" cy="589767"/>
            <a:chOff x="2256183" y="3728808"/>
            <a:chExt cx="880073" cy="589767"/>
          </a:xfrm>
        </p:grpSpPr>
        <p:sp>
          <p:nvSpPr>
            <p:cNvPr id="10" name="TextBox 9"/>
            <p:cNvSpPr txBox="1"/>
            <p:nvPr/>
          </p:nvSpPr>
          <p:spPr>
            <a:xfrm>
              <a:off x="2256183" y="3728808"/>
              <a:ext cx="248478" cy="584775"/>
            </a:xfrm>
            <a:prstGeom prst="rect">
              <a:avLst/>
            </a:prstGeom>
            <a:noFill/>
          </p:spPr>
          <p:txBody>
            <a:bodyPr wrap="square" rtlCol="0">
              <a:spAutoFit/>
            </a:bodyPr>
            <a:lstStyle/>
            <a:p>
              <a:pPr algn="ctr"/>
              <a:r>
                <a:rPr lang="en-US" sz="3200" b="1" dirty="0" smtClean="0">
                  <a:solidFill>
                    <a:srgbClr val="C00000"/>
                  </a:solidFill>
                </a:rPr>
                <a:t>L</a:t>
              </a:r>
              <a:endParaRPr lang="en-US" sz="3200" b="1" dirty="0">
                <a:solidFill>
                  <a:srgbClr val="C00000"/>
                </a:solidFill>
              </a:endParaRPr>
            </a:p>
          </p:txBody>
        </p:sp>
        <p:sp>
          <p:nvSpPr>
            <p:cNvPr id="11" name="Oval 10"/>
            <p:cNvSpPr>
              <a:spLocks noChangeAspect="1"/>
            </p:cNvSpPr>
            <p:nvPr/>
          </p:nvSpPr>
          <p:spPr>
            <a:xfrm>
              <a:off x="2469642" y="3791547"/>
              <a:ext cx="349758" cy="349758"/>
            </a:xfrm>
            <a:prstGeom prst="ellipse">
              <a:avLst/>
            </a:prstGeom>
            <a:solidFill>
              <a:schemeClr val="accent6">
                <a:lumMod val="75000"/>
                <a:alpha val="37000"/>
              </a:schemeClr>
            </a:solid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743200" y="3733800"/>
              <a:ext cx="393056" cy="584775"/>
            </a:xfrm>
            <a:prstGeom prst="rect">
              <a:avLst/>
            </a:prstGeom>
          </p:spPr>
          <p:txBody>
            <a:bodyPr wrap="none">
              <a:spAutoFit/>
            </a:bodyPr>
            <a:lstStyle/>
            <a:p>
              <a:r>
                <a:rPr lang="en-US" sz="3200" b="1" dirty="0" smtClean="0">
                  <a:solidFill>
                    <a:srgbClr val="C00000"/>
                  </a:solidFill>
                </a:rPr>
                <a:t>6</a:t>
              </a:r>
              <a:endParaRPr lang="en-US" sz="3200" dirty="0"/>
            </a:p>
          </p:txBody>
        </p:sp>
      </p:grpSp>
      <p:grpSp>
        <p:nvGrpSpPr>
          <p:cNvPr id="13" name="Group 12"/>
          <p:cNvGrpSpPr/>
          <p:nvPr/>
        </p:nvGrpSpPr>
        <p:grpSpPr>
          <a:xfrm>
            <a:off x="914400" y="1828800"/>
            <a:ext cx="880073" cy="589767"/>
            <a:chOff x="2256183" y="3728808"/>
            <a:chExt cx="880073" cy="589767"/>
          </a:xfrm>
        </p:grpSpPr>
        <p:sp>
          <p:nvSpPr>
            <p:cNvPr id="14" name="TextBox 13"/>
            <p:cNvSpPr txBox="1"/>
            <p:nvPr/>
          </p:nvSpPr>
          <p:spPr>
            <a:xfrm>
              <a:off x="2256183" y="3728808"/>
              <a:ext cx="248478" cy="584775"/>
            </a:xfrm>
            <a:prstGeom prst="rect">
              <a:avLst/>
            </a:prstGeom>
            <a:noFill/>
          </p:spPr>
          <p:txBody>
            <a:bodyPr wrap="square" rtlCol="0">
              <a:spAutoFit/>
            </a:bodyPr>
            <a:lstStyle/>
            <a:p>
              <a:pPr algn="ctr"/>
              <a:r>
                <a:rPr lang="en-US" sz="3200" b="1" dirty="0" smtClean="0">
                  <a:solidFill>
                    <a:srgbClr val="C00000"/>
                  </a:solidFill>
                </a:rPr>
                <a:t>L</a:t>
              </a:r>
              <a:endParaRPr lang="en-US" sz="3200" b="1" dirty="0">
                <a:solidFill>
                  <a:srgbClr val="C00000"/>
                </a:solidFill>
              </a:endParaRPr>
            </a:p>
          </p:txBody>
        </p:sp>
        <p:sp>
          <p:nvSpPr>
            <p:cNvPr id="15" name="Oval 14"/>
            <p:cNvSpPr>
              <a:spLocks noChangeAspect="1"/>
            </p:cNvSpPr>
            <p:nvPr/>
          </p:nvSpPr>
          <p:spPr>
            <a:xfrm>
              <a:off x="2469642" y="3791547"/>
              <a:ext cx="349758" cy="349758"/>
            </a:xfrm>
            <a:prstGeom prst="ellipse">
              <a:avLst/>
            </a:prstGeom>
            <a:solidFill>
              <a:schemeClr val="accent6">
                <a:lumMod val="75000"/>
                <a:alpha val="37000"/>
              </a:schemeClr>
            </a:solid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743200" y="3733800"/>
              <a:ext cx="393056" cy="584775"/>
            </a:xfrm>
            <a:prstGeom prst="rect">
              <a:avLst/>
            </a:prstGeom>
          </p:spPr>
          <p:txBody>
            <a:bodyPr wrap="none">
              <a:spAutoFit/>
            </a:bodyPr>
            <a:lstStyle/>
            <a:p>
              <a:r>
                <a:rPr lang="en-US" sz="3200" b="1" dirty="0" smtClean="0">
                  <a:solidFill>
                    <a:srgbClr val="C00000"/>
                  </a:solidFill>
                </a:rPr>
                <a:t>5</a:t>
              </a:r>
              <a:endParaRPr lang="en-US" sz="3200" dirty="0"/>
            </a:p>
          </p:txBody>
        </p:sp>
      </p:grpSp>
    </p:spTree>
    <p:extLst>
      <p:ext uri="{BB962C8B-B14F-4D97-AF65-F5344CB8AC3E}">
        <p14:creationId xmlns:p14="http://schemas.microsoft.com/office/powerpoint/2010/main" val="174310216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reamstime_2587204.jpg"/>
          <p:cNvPicPr>
            <a:picLocks noChangeAspect="1"/>
          </p:cNvPicPr>
          <p:nvPr/>
        </p:nvPicPr>
        <p:blipFill>
          <a:blip r:embed="rId2" cstate="email"/>
          <a:stretch>
            <a:fillRect/>
          </a:stretch>
        </p:blipFill>
        <p:spPr>
          <a:xfrm>
            <a:off x="5486400" y="4229044"/>
            <a:ext cx="3715512" cy="2476556"/>
          </a:xfrm>
          <a:prstGeom prst="ellipse">
            <a:avLst/>
          </a:prstGeom>
          <a:ln>
            <a:noFill/>
          </a:ln>
          <a:effectLst>
            <a:softEdge rad="112500"/>
          </a:effectLst>
        </p:spPr>
      </p:pic>
      <p:sp>
        <p:nvSpPr>
          <p:cNvPr id="2" name="Title 1"/>
          <p:cNvSpPr>
            <a:spLocks noGrp="1"/>
          </p:cNvSpPr>
          <p:nvPr>
            <p:ph type="title"/>
          </p:nvPr>
        </p:nvSpPr>
        <p:spPr/>
        <p:txBody>
          <a:bodyPr/>
          <a:lstStyle/>
          <a:p>
            <a:r>
              <a:rPr lang="en-US" dirty="0" smtClean="0"/>
              <a:t>Impact of Poor Grammar</a:t>
            </a:r>
            <a:endParaRPr lang="en-US" dirty="0"/>
          </a:p>
        </p:txBody>
      </p:sp>
      <p:sp>
        <p:nvSpPr>
          <p:cNvPr id="3" name="Content Placeholder 2"/>
          <p:cNvSpPr>
            <a:spLocks noGrp="1"/>
          </p:cNvSpPr>
          <p:nvPr>
            <p:ph idx="1"/>
          </p:nvPr>
        </p:nvSpPr>
        <p:spPr>
          <a:xfrm>
            <a:off x="914400" y="1554480"/>
            <a:ext cx="7086600" cy="4114800"/>
          </a:xfrm>
        </p:spPr>
        <p:txBody>
          <a:bodyPr/>
          <a:lstStyle/>
          <a:p>
            <a:r>
              <a:rPr lang="en-US" sz="2400" dirty="0" smtClean="0"/>
              <a:t>Meaning and credibility of the message are </a:t>
            </a:r>
            <a:r>
              <a:rPr lang="en-US" sz="2400" dirty="0" smtClean="0"/>
              <a:t>_____________________.</a:t>
            </a:r>
            <a:r>
              <a:rPr lang="en-US" sz="2400" dirty="0" smtClean="0"/>
              <a:t/>
            </a:r>
            <a:br>
              <a:rPr lang="en-US" sz="2400" dirty="0" smtClean="0"/>
            </a:br>
            <a:endParaRPr lang="en-US" sz="2400" dirty="0" smtClean="0"/>
          </a:p>
          <a:p>
            <a:r>
              <a:rPr lang="en-US" sz="2400" dirty="0" smtClean="0"/>
              <a:t>Receiver begins to focus on the sender rather than the message.</a:t>
            </a:r>
            <a:br>
              <a:rPr lang="en-US" sz="2400" dirty="0" smtClean="0"/>
            </a:br>
            <a:endParaRPr lang="en-US" sz="2400" dirty="0" smtClean="0"/>
          </a:p>
          <a:p>
            <a:r>
              <a:rPr lang="en-US" sz="2400" dirty="0" smtClean="0"/>
              <a:t>Receiver dismisses the sender and the sender’s organization as </a:t>
            </a:r>
            <a:r>
              <a:rPr lang="en-US" sz="2400" dirty="0" smtClean="0"/>
              <a:t>being ___________ </a:t>
            </a:r>
            <a:br>
              <a:rPr lang="en-US" sz="2400" dirty="0" smtClean="0"/>
            </a:br>
            <a:r>
              <a:rPr lang="en-US" sz="2400" dirty="0" smtClean="0"/>
              <a:t>to </a:t>
            </a:r>
            <a:r>
              <a:rPr lang="en-US" sz="2400" dirty="0" smtClean="0"/>
              <a:t>perform the </a:t>
            </a:r>
            <a:r>
              <a:rPr lang="en-US" sz="2400" dirty="0" smtClean="0"/>
              <a:t>role of </a:t>
            </a:r>
            <a:r>
              <a:rPr lang="en-US" sz="2400" dirty="0" smtClean="0"/>
              <a:t>an </a:t>
            </a:r>
            <a:r>
              <a:rPr lang="en-US" sz="2400" dirty="0" smtClean="0"/>
              <a:t>effective</a:t>
            </a:r>
            <a:br>
              <a:rPr lang="en-US" sz="2400" dirty="0" smtClean="0"/>
            </a:br>
            <a:r>
              <a:rPr lang="en-US" sz="2400" dirty="0" smtClean="0"/>
              <a:t>supplier </a:t>
            </a:r>
            <a:r>
              <a:rPr lang="en-US" sz="2400" dirty="0" smtClean="0"/>
              <a:t>and partner.</a:t>
            </a:r>
            <a:endParaRPr lang="en-US" sz="2400" dirty="0"/>
          </a:p>
        </p:txBody>
      </p:sp>
    </p:spTree>
    <p:extLst>
      <p:ext uri="{BB962C8B-B14F-4D97-AF65-F5344CB8AC3E}">
        <p14:creationId xmlns:p14="http://schemas.microsoft.com/office/powerpoint/2010/main" val="4705826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reamstime_2587204.jpg"/>
          <p:cNvPicPr>
            <a:picLocks noChangeAspect="1"/>
          </p:cNvPicPr>
          <p:nvPr/>
        </p:nvPicPr>
        <p:blipFill>
          <a:blip r:embed="rId2" cstate="email"/>
          <a:stretch>
            <a:fillRect/>
          </a:stretch>
        </p:blipFill>
        <p:spPr>
          <a:xfrm>
            <a:off x="5486400" y="4229044"/>
            <a:ext cx="3715512" cy="2476556"/>
          </a:xfrm>
          <a:prstGeom prst="ellipse">
            <a:avLst/>
          </a:prstGeom>
          <a:ln>
            <a:noFill/>
          </a:ln>
          <a:effectLst>
            <a:softEdge rad="112500"/>
          </a:effectLst>
        </p:spPr>
      </p:pic>
      <p:sp>
        <p:nvSpPr>
          <p:cNvPr id="2" name="Title 1"/>
          <p:cNvSpPr>
            <a:spLocks noGrp="1"/>
          </p:cNvSpPr>
          <p:nvPr>
            <p:ph type="title"/>
          </p:nvPr>
        </p:nvSpPr>
        <p:spPr/>
        <p:txBody>
          <a:bodyPr/>
          <a:lstStyle/>
          <a:p>
            <a:r>
              <a:rPr lang="en-US" dirty="0" smtClean="0"/>
              <a:t>Impact of Poor Logical Sequencing</a:t>
            </a:r>
            <a:endParaRPr lang="en-US" dirty="0"/>
          </a:p>
        </p:txBody>
      </p:sp>
      <p:sp>
        <p:nvSpPr>
          <p:cNvPr id="3" name="Content Placeholder 2"/>
          <p:cNvSpPr>
            <a:spLocks noGrp="1"/>
          </p:cNvSpPr>
          <p:nvPr>
            <p:ph idx="1"/>
          </p:nvPr>
        </p:nvSpPr>
        <p:spPr>
          <a:xfrm>
            <a:off x="1005840" y="1554480"/>
            <a:ext cx="6614160" cy="4114800"/>
          </a:xfrm>
        </p:spPr>
        <p:txBody>
          <a:bodyPr/>
          <a:lstStyle/>
          <a:p>
            <a:r>
              <a:rPr lang="en-US" sz="2400" dirty="0" smtClean="0"/>
              <a:t>Presentation will be </a:t>
            </a:r>
            <a:r>
              <a:rPr lang="en-US" sz="2400" dirty="0" smtClean="0"/>
              <a:t>______________________.</a:t>
            </a:r>
            <a:r>
              <a:rPr lang="en-US" sz="2400" dirty="0" smtClean="0"/>
              <a:t/>
            </a:r>
            <a:br>
              <a:rPr lang="en-US" sz="2400" dirty="0" smtClean="0"/>
            </a:br>
            <a:endParaRPr lang="en-US" sz="2400" dirty="0" smtClean="0"/>
          </a:p>
          <a:p>
            <a:r>
              <a:rPr lang="en-US" sz="2400" dirty="0" smtClean="0"/>
              <a:t>Receiver will have to ask many questions to gain clarity.</a:t>
            </a:r>
            <a:br>
              <a:rPr lang="en-US" sz="2400" dirty="0" smtClean="0"/>
            </a:br>
            <a:endParaRPr lang="en-US" sz="2400" dirty="0" smtClean="0"/>
          </a:p>
          <a:p>
            <a:r>
              <a:rPr lang="en-US" sz="2400" dirty="0" smtClean="0"/>
              <a:t>Receiver may </a:t>
            </a:r>
            <a:r>
              <a:rPr lang="en-US" sz="2400" dirty="0" smtClean="0"/>
              <a:t>_________________ </a:t>
            </a:r>
            <a:r>
              <a:rPr lang="en-US" sz="2400" dirty="0" smtClean="0"/>
              <a:t>as incompetent.</a:t>
            </a:r>
            <a:endParaRPr lang="en-US" sz="2400" dirty="0"/>
          </a:p>
        </p:txBody>
      </p:sp>
    </p:spTree>
    <p:extLst>
      <p:ext uri="{BB962C8B-B14F-4D97-AF65-F5344CB8AC3E}">
        <p14:creationId xmlns:p14="http://schemas.microsoft.com/office/powerpoint/2010/main" val="1155166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0" y="0"/>
            <a:ext cx="9144000" cy="1143000"/>
          </a:xfrm>
        </p:spPr>
        <p:txBody>
          <a:bodyPr/>
          <a:lstStyle/>
          <a:p>
            <a:r>
              <a:rPr lang="en-US" sz="3200" dirty="0"/>
              <a:t>Nonverbal Communication</a:t>
            </a:r>
          </a:p>
        </p:txBody>
      </p:sp>
      <p:sp>
        <p:nvSpPr>
          <p:cNvPr id="13" name="TextBox 12"/>
          <p:cNvSpPr txBox="1"/>
          <p:nvPr/>
        </p:nvSpPr>
        <p:spPr>
          <a:xfrm>
            <a:off x="1447800" y="5349386"/>
            <a:ext cx="4267200" cy="1077218"/>
          </a:xfrm>
          <a:prstGeom prst="rect">
            <a:avLst/>
          </a:prstGeom>
          <a:noFill/>
        </p:spPr>
        <p:txBody>
          <a:bodyPr wrap="square" rtlCol="0">
            <a:spAutoFit/>
          </a:bodyPr>
          <a:lstStyle/>
          <a:p>
            <a:r>
              <a:rPr lang="en-US" sz="1600" i="1" dirty="0" smtClean="0"/>
              <a:t>50% or </a:t>
            </a:r>
            <a:br>
              <a:rPr lang="en-US" sz="1600" i="1" dirty="0" smtClean="0"/>
            </a:br>
            <a:r>
              <a:rPr lang="en-US" sz="1600" i="1" dirty="0" smtClean="0"/>
              <a:t>more of the meaning conveyed in interpersonal communication comes through nonverbal behaviors.</a:t>
            </a:r>
            <a:endParaRPr lang="en-US" sz="1600" dirty="0"/>
          </a:p>
        </p:txBody>
      </p:sp>
      <p:pic>
        <p:nvPicPr>
          <p:cNvPr id="14" name="Picture 13" descr="dreamstime_8336234.jpg"/>
          <p:cNvPicPr>
            <a:picLocks noChangeAspect="1"/>
          </p:cNvPicPr>
          <p:nvPr/>
        </p:nvPicPr>
        <p:blipFill>
          <a:blip r:embed="rId3" cstate="email">
            <a:clrChange>
              <a:clrFrom>
                <a:srgbClr val="FFFFFF"/>
              </a:clrFrom>
              <a:clrTo>
                <a:srgbClr val="FFFFFF">
                  <a:alpha val="0"/>
                </a:srgbClr>
              </a:clrTo>
            </a:clrChange>
          </a:blip>
          <a:srcRect/>
          <a:stretch>
            <a:fillRect/>
          </a:stretch>
        </p:blipFill>
        <p:spPr>
          <a:xfrm>
            <a:off x="7086600" y="1752600"/>
            <a:ext cx="1752600" cy="1482969"/>
          </a:xfrm>
          <a:prstGeom prst="rect">
            <a:avLst/>
          </a:prstGeom>
        </p:spPr>
      </p:pic>
      <p:pic>
        <p:nvPicPr>
          <p:cNvPr id="16" name="Picture 15" descr="dreamstime_8336234.jpg"/>
          <p:cNvPicPr>
            <a:picLocks noChangeAspect="1"/>
          </p:cNvPicPr>
          <p:nvPr/>
        </p:nvPicPr>
        <p:blipFill>
          <a:blip r:embed="rId4" cstate="email">
            <a:clrChange>
              <a:clrFrom>
                <a:srgbClr val="FFFFFF"/>
              </a:clrFrom>
              <a:clrTo>
                <a:srgbClr val="FFFFFF">
                  <a:alpha val="0"/>
                </a:srgbClr>
              </a:clrTo>
            </a:clrChange>
          </a:blip>
          <a:srcRect/>
          <a:stretch>
            <a:fillRect/>
          </a:stretch>
        </p:blipFill>
        <p:spPr>
          <a:xfrm>
            <a:off x="6942992" y="3733800"/>
            <a:ext cx="1820008" cy="1482969"/>
          </a:xfrm>
          <a:prstGeom prst="rect">
            <a:avLst/>
          </a:prstGeom>
        </p:spPr>
      </p:pic>
      <p:pic>
        <p:nvPicPr>
          <p:cNvPr id="17" name="Picture 16" descr="dreamstime_8336234.jpg"/>
          <p:cNvPicPr>
            <a:picLocks noChangeAspect="1"/>
          </p:cNvPicPr>
          <p:nvPr/>
        </p:nvPicPr>
        <p:blipFill>
          <a:blip r:embed="rId5" cstate="email">
            <a:clrChange>
              <a:clrFrom>
                <a:srgbClr val="FFFFFF"/>
              </a:clrFrom>
              <a:clrTo>
                <a:srgbClr val="FFFFFF">
                  <a:alpha val="0"/>
                </a:srgbClr>
              </a:clrTo>
            </a:clrChange>
          </a:blip>
          <a:srcRect/>
          <a:stretch>
            <a:fillRect/>
          </a:stretch>
        </p:blipFill>
        <p:spPr>
          <a:xfrm>
            <a:off x="5190392" y="5011042"/>
            <a:ext cx="1752600" cy="1415562"/>
          </a:xfrm>
          <a:prstGeom prst="rect">
            <a:avLst/>
          </a:prstGeom>
        </p:spPr>
      </p:pic>
      <p:pic>
        <p:nvPicPr>
          <p:cNvPr id="18" name="Picture 17" descr="dreamstime_8336234.jpg"/>
          <p:cNvPicPr>
            <a:picLocks noChangeAspect="1"/>
          </p:cNvPicPr>
          <p:nvPr/>
        </p:nvPicPr>
        <p:blipFill>
          <a:blip r:embed="rId6" cstate="email">
            <a:clrChange>
              <a:clrFrom>
                <a:srgbClr val="FFFFFF"/>
              </a:clrFrom>
              <a:clrTo>
                <a:srgbClr val="FFFFFF">
                  <a:alpha val="0"/>
                </a:srgbClr>
              </a:clrTo>
            </a:clrChange>
          </a:blip>
          <a:srcRect/>
          <a:stretch>
            <a:fillRect/>
          </a:stretch>
        </p:blipFill>
        <p:spPr>
          <a:xfrm>
            <a:off x="76200" y="5349386"/>
            <a:ext cx="1482969" cy="1415561"/>
          </a:xfrm>
          <a:prstGeom prst="rect">
            <a:avLst/>
          </a:prstGeom>
        </p:spPr>
      </p:pic>
      <p:sp>
        <p:nvSpPr>
          <p:cNvPr id="53251" name="Rectangle 3"/>
          <p:cNvSpPr>
            <a:spLocks noGrp="1" noChangeArrowheads="1"/>
          </p:cNvSpPr>
          <p:nvPr>
            <p:ph type="body" idx="1"/>
          </p:nvPr>
        </p:nvSpPr>
        <p:spPr>
          <a:xfrm>
            <a:off x="1005840" y="1280160"/>
            <a:ext cx="5989320" cy="4267200"/>
          </a:xfrm>
        </p:spPr>
        <p:txBody>
          <a:bodyPr/>
          <a:lstStyle/>
          <a:p>
            <a:r>
              <a:rPr lang="en-US" sz="2400" dirty="0"/>
              <a:t>Facial Expressions</a:t>
            </a:r>
          </a:p>
          <a:p>
            <a:r>
              <a:rPr lang="en-US" sz="2400" dirty="0"/>
              <a:t>Eye Movements</a:t>
            </a:r>
          </a:p>
          <a:p>
            <a:r>
              <a:rPr lang="en-US" sz="2400" dirty="0"/>
              <a:t>Placement and Movements of Hands, Arms, Head, and Legs</a:t>
            </a:r>
          </a:p>
          <a:p>
            <a:r>
              <a:rPr lang="en-US" sz="2400" dirty="0"/>
              <a:t>Body Posture and Orientation</a:t>
            </a:r>
          </a:p>
          <a:p>
            <a:r>
              <a:rPr lang="en-US" sz="2400" dirty="0" err="1" smtClean="0"/>
              <a:t>Proxemics</a:t>
            </a:r>
            <a:endParaRPr lang="en-US" sz="2400" dirty="0" smtClean="0"/>
          </a:p>
          <a:p>
            <a:r>
              <a:rPr lang="en-US" sz="2200" dirty="0" smtClean="0"/>
              <a:t>Variation in Voice Characteristics</a:t>
            </a:r>
          </a:p>
          <a:p>
            <a:pPr lvl="1"/>
            <a:r>
              <a:rPr lang="en-US" sz="2000" dirty="0" smtClean="0"/>
              <a:t>Speaking Rate and Pause Duration</a:t>
            </a:r>
          </a:p>
          <a:p>
            <a:pPr lvl="1"/>
            <a:r>
              <a:rPr lang="en-US" sz="2000" dirty="0" smtClean="0"/>
              <a:t>Pitch or Frequency</a:t>
            </a:r>
          </a:p>
          <a:p>
            <a:pPr lvl="1"/>
            <a:r>
              <a:rPr lang="en-US" sz="2000" dirty="0" smtClean="0"/>
              <a:t>Intensity and Loudness</a:t>
            </a:r>
          </a:p>
          <a:p>
            <a:endParaRPr lang="en-US" sz="2400" dirty="0"/>
          </a:p>
        </p:txBody>
      </p:sp>
    </p:spTree>
    <p:extLst>
      <p:ext uri="{BB962C8B-B14F-4D97-AF65-F5344CB8AC3E}">
        <p14:creationId xmlns:p14="http://schemas.microsoft.com/office/powerpoint/2010/main" val="3614779098"/>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sz="3200" dirty="0" err="1" smtClean="0"/>
              <a:t>Proximics</a:t>
            </a:r>
            <a:endParaRPr lang="en-US" sz="3200" dirty="0"/>
          </a:p>
        </p:txBody>
      </p:sp>
      <p:pic>
        <p:nvPicPr>
          <p:cNvPr id="9218" name="Picture 2"/>
          <p:cNvPicPr>
            <a:picLocks noChangeAspect="1" noChangeArrowheads="1"/>
          </p:cNvPicPr>
          <p:nvPr/>
        </p:nvPicPr>
        <p:blipFill>
          <a:blip r:embed="rId3" cstate="print"/>
          <a:srcRect/>
          <a:stretch>
            <a:fillRect/>
          </a:stretch>
        </p:blipFill>
        <p:spPr bwMode="auto">
          <a:xfrm>
            <a:off x="1990725" y="1447800"/>
            <a:ext cx="4868863" cy="476542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1444739408"/>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0" y="0"/>
            <a:ext cx="9144000" cy="1143000"/>
          </a:xfrm>
        </p:spPr>
        <p:txBody>
          <a:bodyPr/>
          <a:lstStyle/>
          <a:p>
            <a:r>
              <a:rPr lang="en-US" sz="3200" dirty="0"/>
              <a:t>Common Nonverbal Clusters</a:t>
            </a:r>
          </a:p>
        </p:txBody>
      </p:sp>
      <p:pic>
        <p:nvPicPr>
          <p:cNvPr id="5122" name="Picture 2"/>
          <p:cNvPicPr>
            <a:picLocks noChangeAspect="1" noChangeArrowheads="1"/>
          </p:cNvPicPr>
          <p:nvPr/>
        </p:nvPicPr>
        <p:blipFill>
          <a:blip r:embed="rId3" cstate="print"/>
          <a:srcRect/>
          <a:stretch>
            <a:fillRect/>
          </a:stretch>
        </p:blipFill>
        <p:spPr bwMode="auto">
          <a:xfrm>
            <a:off x="1905000" y="1371600"/>
            <a:ext cx="5334000" cy="5031213"/>
          </a:xfrm>
          <a:prstGeom prst="rect">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4074598225"/>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14300" y="219075"/>
            <a:ext cx="8915400" cy="1143000"/>
          </a:xfrm>
        </p:spPr>
        <p:txBody>
          <a:bodyPr/>
          <a:lstStyle/>
          <a:p>
            <a:r>
              <a:rPr lang="en-US" sz="3200"/>
              <a:t>Sales Communication as</a:t>
            </a:r>
            <a:br>
              <a:rPr lang="en-US" sz="3200"/>
            </a:br>
            <a:r>
              <a:rPr lang="en-US" sz="3200"/>
              <a:t>a Collaborative Process</a:t>
            </a:r>
          </a:p>
        </p:txBody>
      </p:sp>
      <p:sp>
        <p:nvSpPr>
          <p:cNvPr id="16389" name="Text Box 5"/>
          <p:cNvSpPr txBox="1">
            <a:spLocks noChangeArrowheads="1"/>
          </p:cNvSpPr>
          <p:nvPr/>
        </p:nvSpPr>
        <p:spPr bwMode="auto">
          <a:xfrm>
            <a:off x="1295400" y="2057400"/>
            <a:ext cx="6553200" cy="2739211"/>
          </a:xfrm>
          <a:prstGeom prst="rect">
            <a:avLst/>
          </a:prstGeom>
          <a:noFill/>
          <a:ln w="9525">
            <a:noFill/>
            <a:miter lim="800000"/>
            <a:headEnd/>
            <a:tailEnd/>
          </a:ln>
          <a:effectLst/>
        </p:spPr>
        <p:txBody>
          <a:bodyPr wrap="square">
            <a:spAutoFit/>
          </a:bodyPr>
          <a:lstStyle/>
          <a:p>
            <a:pPr>
              <a:spcBef>
                <a:spcPct val="50000"/>
              </a:spcBef>
            </a:pPr>
            <a:r>
              <a:rPr lang="en-US" sz="2800" b="1" dirty="0" smtClean="0">
                <a:solidFill>
                  <a:srgbClr val="C00000"/>
                </a:solidFill>
              </a:rPr>
              <a:t>Trust-based sales communication:   </a:t>
            </a:r>
            <a:r>
              <a:rPr lang="en-US" sz="2400" dirty="0" smtClean="0"/>
              <a:t>A </a:t>
            </a:r>
            <a:r>
              <a:rPr lang="en-US" sz="2400" dirty="0" smtClean="0"/>
              <a:t>___________ </a:t>
            </a:r>
            <a:r>
              <a:rPr lang="en-US" sz="2400" dirty="0" smtClean="0"/>
              <a:t>and two-way form of communication that allows buyers and sellers to develop a better understanding of the need situation and work </a:t>
            </a:r>
            <a:r>
              <a:rPr lang="en-US" sz="2400" dirty="0" smtClean="0"/>
              <a:t>_________________ </a:t>
            </a:r>
            <a:r>
              <a:rPr lang="en-US" sz="2400" dirty="0" smtClean="0"/>
              <a:t>the best</a:t>
            </a:r>
            <a:br>
              <a:rPr lang="en-US" sz="2400" dirty="0" smtClean="0"/>
            </a:br>
            <a:r>
              <a:rPr lang="en-US" sz="2400" dirty="0" smtClean="0"/>
              <a:t>response for resolving the</a:t>
            </a:r>
            <a:br>
              <a:rPr lang="en-US" sz="2400" dirty="0" smtClean="0"/>
            </a:br>
            <a:r>
              <a:rPr lang="en-US" sz="2400" dirty="0" smtClean="0"/>
              <a:t>customer’s needs.</a:t>
            </a:r>
            <a:endParaRPr lang="en-US" sz="28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3733800"/>
            <a:ext cx="3882062" cy="274777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809892108"/>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type="title"/>
          </p:nvPr>
        </p:nvSpPr>
        <p:spPr/>
        <p:txBody>
          <a:bodyPr/>
          <a:lstStyle/>
          <a:p>
            <a:r>
              <a:rPr lang="en-US" sz="3200" dirty="0" smtClean="0"/>
              <a:t>Strategic Questioning</a:t>
            </a:r>
            <a:endParaRPr lang="en-US" sz="3200" dirty="0"/>
          </a:p>
        </p:txBody>
      </p:sp>
      <p:cxnSp>
        <p:nvCxnSpPr>
          <p:cNvPr id="21" name="Straight Connector 20"/>
          <p:cNvCxnSpPr/>
          <p:nvPr/>
        </p:nvCxnSpPr>
        <p:spPr>
          <a:xfrm rot="16200000" flipH="1">
            <a:off x="-2147614" y="3619097"/>
            <a:ext cx="5221056" cy="9839"/>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914400" y="1382009"/>
            <a:ext cx="5539563" cy="838200"/>
          </a:xfrm>
          <a:prstGeom prst="roundRect">
            <a:avLst/>
          </a:prstGeom>
          <a:gradFill flip="none" rotWithShape="1">
            <a:gsLst>
              <a:gs pos="0">
                <a:schemeClr val="accent2"/>
              </a:gs>
              <a:gs pos="99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prstClr val="black"/>
                </a:solidFill>
              </a:rPr>
              <a:t>Control the flow &amp; direction of the conversation</a:t>
            </a:r>
          </a:p>
        </p:txBody>
      </p:sp>
      <p:sp>
        <p:nvSpPr>
          <p:cNvPr id="23" name="Rounded Rectangle 22"/>
          <p:cNvSpPr/>
          <p:nvPr/>
        </p:nvSpPr>
        <p:spPr>
          <a:xfrm>
            <a:off x="914400" y="2612432"/>
            <a:ext cx="5539563" cy="838200"/>
          </a:xfrm>
          <a:prstGeom prst="roundRect">
            <a:avLst/>
          </a:prstGeom>
          <a:gradFill flip="none" rotWithShape="1">
            <a:gsLst>
              <a:gs pos="0">
                <a:schemeClr val="accent2"/>
              </a:gs>
              <a:gs pos="91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rPr>
              <a:t>__________ </a:t>
            </a:r>
            <a:r>
              <a:rPr lang="en-US" sz="2000" dirty="0">
                <a:solidFill>
                  <a:prstClr val="black"/>
                </a:solidFill>
              </a:rPr>
              <a:t>the customer’s understanding</a:t>
            </a:r>
          </a:p>
        </p:txBody>
      </p:sp>
      <p:sp>
        <p:nvSpPr>
          <p:cNvPr id="24" name="Rounded Rectangle 23"/>
          <p:cNvSpPr/>
          <p:nvPr/>
        </p:nvSpPr>
        <p:spPr>
          <a:xfrm>
            <a:off x="914400" y="3842855"/>
            <a:ext cx="5539563" cy="838200"/>
          </a:xfrm>
          <a:prstGeom prst="roundRect">
            <a:avLst/>
          </a:prstGeom>
          <a:gradFill flip="none" rotWithShape="1">
            <a:gsLst>
              <a:gs pos="0">
                <a:schemeClr val="accent2"/>
              </a:gs>
              <a:gs pos="85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prstClr val="black"/>
                </a:solidFill>
              </a:rPr>
              <a:t>Demonstrate </a:t>
            </a:r>
            <a:r>
              <a:rPr lang="en-US" sz="2000" dirty="0" smtClean="0">
                <a:solidFill>
                  <a:prstClr val="black"/>
                </a:solidFill>
              </a:rPr>
              <a:t>________ </a:t>
            </a:r>
            <a:r>
              <a:rPr lang="en-US" sz="2000" dirty="0">
                <a:solidFill>
                  <a:prstClr val="black"/>
                </a:solidFill>
              </a:rPr>
              <a:t>&amp; understanding</a:t>
            </a:r>
          </a:p>
        </p:txBody>
      </p:sp>
      <p:sp>
        <p:nvSpPr>
          <p:cNvPr id="25" name="Rounded Rectangle 24"/>
          <p:cNvSpPr/>
          <p:nvPr/>
        </p:nvSpPr>
        <p:spPr>
          <a:xfrm>
            <a:off x="914400" y="5073277"/>
            <a:ext cx="5539563" cy="838200"/>
          </a:xfrm>
          <a:prstGeom prst="roundRect">
            <a:avLst/>
          </a:prstGeom>
          <a:gradFill flip="none" rotWithShape="1">
            <a:gsLst>
              <a:gs pos="0">
                <a:schemeClr val="accent2"/>
              </a:gs>
              <a:gs pos="7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prstClr val="black"/>
                </a:solidFill>
              </a:rPr>
              <a:t>Uncover important information</a:t>
            </a:r>
          </a:p>
        </p:txBody>
      </p:sp>
      <p:grpSp>
        <p:nvGrpSpPr>
          <p:cNvPr id="26" name="Group 25"/>
          <p:cNvGrpSpPr/>
          <p:nvPr/>
        </p:nvGrpSpPr>
        <p:grpSpPr>
          <a:xfrm>
            <a:off x="0" y="1493646"/>
            <a:ext cx="914400" cy="838200"/>
            <a:chOff x="914400" y="1905000"/>
            <a:chExt cx="914400" cy="838200"/>
          </a:xfrm>
        </p:grpSpPr>
        <p:sp>
          <p:nvSpPr>
            <p:cNvPr id="27" name="Donut 26"/>
            <p:cNvSpPr/>
            <p:nvPr/>
          </p:nvSpPr>
          <p:spPr>
            <a:xfrm>
              <a:off x="1012208" y="1905000"/>
              <a:ext cx="685800" cy="685800"/>
            </a:xfrm>
            <a:prstGeom prst="donut">
              <a:avLst>
                <a:gd name="adj" fmla="val 7618"/>
              </a:avLst>
            </a:prstGeom>
            <a:solidFill>
              <a:srgbClr val="FFC000"/>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28" name="Ellipse 53"/>
            <p:cNvSpPr/>
            <p:nvPr/>
          </p:nvSpPr>
          <p:spPr bwMode="auto">
            <a:xfrm>
              <a:off x="914400" y="2571750"/>
              <a:ext cx="914400" cy="171450"/>
            </a:xfrm>
            <a:prstGeom prst="ellipse">
              <a:avLst/>
            </a:prstGeom>
            <a:gradFill flip="none" rotWithShape="1">
              <a:gsLst>
                <a:gs pos="24000">
                  <a:sysClr val="windowText" lastClr="000000">
                    <a:alpha val="44000"/>
                  </a:sysClr>
                </a:gs>
                <a:gs pos="100000">
                  <a:sysClr val="window" lastClr="FFFFFF">
                    <a:alpha val="0"/>
                  </a:sysClr>
                </a:gs>
              </a:gsLst>
              <a:path path="shape">
                <a:fillToRect l="50000" t="50000" r="50000" b="50000"/>
              </a:path>
              <a:tileRect/>
            </a:gradFill>
            <a:ln w="9525" cap="flat" cmpd="sng" algn="ctr">
              <a:noFill/>
              <a:prstDash val="solid"/>
            </a:ln>
            <a:effectLst/>
          </p:spPr>
          <p:txBody>
            <a:bodyPr anchor="ctr"/>
            <a:lstStyle/>
            <a:p>
              <a:pPr algn="ctr">
                <a:defRPr/>
              </a:pPr>
              <a:endParaRPr lang="da-DK">
                <a:solidFill>
                  <a:srgbClr val="FFFFFF"/>
                </a:solidFill>
                <a:ea typeface="ＭＳ Ｐゴシック" charset="-128"/>
              </a:endParaRPr>
            </a:p>
          </p:txBody>
        </p:sp>
      </p:grpSp>
      <p:grpSp>
        <p:nvGrpSpPr>
          <p:cNvPr id="29" name="Group 26"/>
          <p:cNvGrpSpPr/>
          <p:nvPr/>
        </p:nvGrpSpPr>
        <p:grpSpPr>
          <a:xfrm>
            <a:off x="0" y="2636646"/>
            <a:ext cx="914400" cy="838200"/>
            <a:chOff x="914400" y="1905000"/>
            <a:chExt cx="914400" cy="838200"/>
          </a:xfrm>
        </p:grpSpPr>
        <p:sp>
          <p:nvSpPr>
            <p:cNvPr id="30" name="Donut 29"/>
            <p:cNvSpPr/>
            <p:nvPr/>
          </p:nvSpPr>
          <p:spPr>
            <a:xfrm>
              <a:off x="1012208" y="1905000"/>
              <a:ext cx="685800" cy="685800"/>
            </a:xfrm>
            <a:prstGeom prst="donut">
              <a:avLst>
                <a:gd name="adj" fmla="val 7618"/>
              </a:avLst>
            </a:prstGeom>
            <a:solidFill>
              <a:srgbClr val="FFC000"/>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31" name="Ellipse 53"/>
            <p:cNvSpPr/>
            <p:nvPr/>
          </p:nvSpPr>
          <p:spPr bwMode="auto">
            <a:xfrm>
              <a:off x="914400" y="2571750"/>
              <a:ext cx="914400" cy="171450"/>
            </a:xfrm>
            <a:prstGeom prst="ellipse">
              <a:avLst/>
            </a:prstGeom>
            <a:gradFill flip="none" rotWithShape="1">
              <a:gsLst>
                <a:gs pos="24000">
                  <a:sysClr val="windowText" lastClr="000000">
                    <a:alpha val="44000"/>
                  </a:sysClr>
                </a:gs>
                <a:gs pos="100000">
                  <a:sysClr val="window" lastClr="FFFFFF">
                    <a:alpha val="0"/>
                  </a:sysClr>
                </a:gs>
              </a:gsLst>
              <a:path path="shape">
                <a:fillToRect l="50000" t="50000" r="50000" b="50000"/>
              </a:path>
              <a:tileRect/>
            </a:gradFill>
            <a:ln w="9525" cap="flat" cmpd="sng" algn="ctr">
              <a:noFill/>
              <a:prstDash val="solid"/>
            </a:ln>
            <a:effectLst/>
          </p:spPr>
          <p:txBody>
            <a:bodyPr anchor="ctr"/>
            <a:lstStyle/>
            <a:p>
              <a:pPr algn="ctr">
                <a:defRPr/>
              </a:pPr>
              <a:endParaRPr lang="da-DK">
                <a:solidFill>
                  <a:srgbClr val="FFFFFF"/>
                </a:solidFill>
                <a:ea typeface="ＭＳ Ｐゴシック" charset="-128"/>
              </a:endParaRPr>
            </a:p>
          </p:txBody>
        </p:sp>
      </p:grpSp>
      <p:grpSp>
        <p:nvGrpSpPr>
          <p:cNvPr id="32" name="Group 29"/>
          <p:cNvGrpSpPr/>
          <p:nvPr/>
        </p:nvGrpSpPr>
        <p:grpSpPr>
          <a:xfrm>
            <a:off x="0" y="3932046"/>
            <a:ext cx="914400" cy="838200"/>
            <a:chOff x="914400" y="1905000"/>
            <a:chExt cx="914400" cy="838200"/>
          </a:xfrm>
        </p:grpSpPr>
        <p:sp>
          <p:nvSpPr>
            <p:cNvPr id="33" name="Donut 32"/>
            <p:cNvSpPr/>
            <p:nvPr/>
          </p:nvSpPr>
          <p:spPr>
            <a:xfrm>
              <a:off x="1012208" y="1905000"/>
              <a:ext cx="685800" cy="685800"/>
            </a:xfrm>
            <a:prstGeom prst="donut">
              <a:avLst>
                <a:gd name="adj" fmla="val 7618"/>
              </a:avLst>
            </a:prstGeom>
            <a:solidFill>
              <a:srgbClr val="FFC000"/>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34" name="Ellipse 53"/>
            <p:cNvSpPr/>
            <p:nvPr/>
          </p:nvSpPr>
          <p:spPr bwMode="auto">
            <a:xfrm>
              <a:off x="914400" y="2571750"/>
              <a:ext cx="914400" cy="171450"/>
            </a:xfrm>
            <a:prstGeom prst="ellipse">
              <a:avLst/>
            </a:prstGeom>
            <a:gradFill flip="none" rotWithShape="1">
              <a:gsLst>
                <a:gs pos="24000">
                  <a:sysClr val="windowText" lastClr="000000">
                    <a:alpha val="44000"/>
                  </a:sysClr>
                </a:gs>
                <a:gs pos="100000">
                  <a:sysClr val="window" lastClr="FFFFFF">
                    <a:alpha val="0"/>
                  </a:sysClr>
                </a:gs>
              </a:gsLst>
              <a:path path="shape">
                <a:fillToRect l="50000" t="50000" r="50000" b="50000"/>
              </a:path>
              <a:tileRect/>
            </a:gradFill>
            <a:ln w="9525" cap="flat" cmpd="sng" algn="ctr">
              <a:noFill/>
              <a:prstDash val="solid"/>
            </a:ln>
            <a:effectLst/>
          </p:spPr>
          <p:txBody>
            <a:bodyPr anchor="ctr"/>
            <a:lstStyle/>
            <a:p>
              <a:pPr algn="ctr">
                <a:defRPr/>
              </a:pPr>
              <a:endParaRPr lang="da-DK">
                <a:solidFill>
                  <a:srgbClr val="FFFFFF"/>
                </a:solidFill>
                <a:ea typeface="ＭＳ Ｐゴシック" charset="-128"/>
              </a:endParaRPr>
            </a:p>
          </p:txBody>
        </p:sp>
      </p:grpSp>
      <p:grpSp>
        <p:nvGrpSpPr>
          <p:cNvPr id="35" name="Group 29"/>
          <p:cNvGrpSpPr/>
          <p:nvPr/>
        </p:nvGrpSpPr>
        <p:grpSpPr>
          <a:xfrm>
            <a:off x="10633" y="5171989"/>
            <a:ext cx="914400" cy="838200"/>
            <a:chOff x="914400" y="1905000"/>
            <a:chExt cx="914400" cy="838200"/>
          </a:xfrm>
        </p:grpSpPr>
        <p:sp>
          <p:nvSpPr>
            <p:cNvPr id="36" name="Donut 35"/>
            <p:cNvSpPr/>
            <p:nvPr/>
          </p:nvSpPr>
          <p:spPr>
            <a:xfrm>
              <a:off x="1012208" y="1905000"/>
              <a:ext cx="685800" cy="685800"/>
            </a:xfrm>
            <a:prstGeom prst="donut">
              <a:avLst>
                <a:gd name="adj" fmla="val 7618"/>
              </a:avLst>
            </a:prstGeom>
            <a:solidFill>
              <a:srgbClr val="FFC000"/>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endParaRPr>
            </a:p>
          </p:txBody>
        </p:sp>
        <p:sp>
          <p:nvSpPr>
            <p:cNvPr id="37" name="Ellipse 53"/>
            <p:cNvSpPr/>
            <p:nvPr/>
          </p:nvSpPr>
          <p:spPr bwMode="auto">
            <a:xfrm>
              <a:off x="914400" y="2571750"/>
              <a:ext cx="914400" cy="171450"/>
            </a:xfrm>
            <a:prstGeom prst="ellipse">
              <a:avLst/>
            </a:prstGeom>
            <a:gradFill flip="none" rotWithShape="1">
              <a:gsLst>
                <a:gs pos="24000">
                  <a:sysClr val="windowText" lastClr="000000">
                    <a:alpha val="44000"/>
                  </a:sysClr>
                </a:gs>
                <a:gs pos="100000">
                  <a:sysClr val="window" lastClr="FFFFFF">
                    <a:alpha val="0"/>
                  </a:sysClr>
                </a:gs>
              </a:gsLst>
              <a:path path="shape">
                <a:fillToRect l="50000" t="50000" r="50000" b="50000"/>
              </a:path>
              <a:tileRect/>
            </a:gradFill>
            <a:ln w="9525" cap="flat" cmpd="sng" algn="ctr">
              <a:noFill/>
              <a:prstDash val="solid"/>
            </a:ln>
            <a:effectLst/>
          </p:spPr>
          <p:txBody>
            <a:bodyPr anchor="ctr"/>
            <a:lstStyle/>
            <a:p>
              <a:pPr algn="ctr">
                <a:defRPr/>
              </a:pPr>
              <a:endParaRPr lang="da-DK">
                <a:solidFill>
                  <a:srgbClr val="FFFFFF"/>
                </a:solidFill>
                <a:ea typeface="ＭＳ Ｐゴシック" charset="-128"/>
              </a:endParaRPr>
            </a:p>
          </p:txBody>
        </p:sp>
      </p:grpSp>
      <p:sp>
        <p:nvSpPr>
          <p:cNvPr id="38" name="Ellipse 257"/>
          <p:cNvSpPr/>
          <p:nvPr/>
        </p:nvSpPr>
        <p:spPr bwMode="auto">
          <a:xfrm>
            <a:off x="228600" y="1631875"/>
            <a:ext cx="411352" cy="412832"/>
          </a:xfrm>
          <a:prstGeom prst="ellipse">
            <a:avLst/>
          </a:prstGeom>
          <a:gradFill flip="none" rotWithShape="1">
            <a:gsLst>
              <a:gs pos="0">
                <a:srgbClr val="FFFF00"/>
              </a:gs>
              <a:gs pos="100000">
                <a:srgbClr val="FFC000"/>
              </a:gs>
            </a:gsLst>
            <a:path path="circle">
              <a:fillToRect l="100000" t="100000"/>
            </a:path>
            <a:tileRect r="-100000" b="-100000"/>
          </a:gradFill>
          <a:ln w="9525" cap="flat" cmpd="sng" algn="ctr">
            <a:noFill/>
            <a:prstDash val="solid"/>
          </a:ln>
          <a:effectLst>
            <a:innerShdw blurRad="190500" dist="114300" dir="5700000">
              <a:srgbClr val="000000">
                <a:alpha val="37000"/>
              </a:srgbClr>
            </a:innerShdw>
          </a:effectLst>
        </p:spPr>
        <p:txBody>
          <a:bodyPr anchor="ctr"/>
          <a:lstStyle/>
          <a:p>
            <a:pPr algn="ctr">
              <a:defRPr/>
            </a:pPr>
            <a:endParaRPr lang="en-US" noProof="1">
              <a:solidFill>
                <a:srgbClr val="FFFFFF"/>
              </a:solidFill>
              <a:ea typeface="ＭＳ Ｐゴシック" pitchFamily="-111" charset="-128"/>
            </a:endParaRPr>
          </a:p>
        </p:txBody>
      </p:sp>
      <p:sp>
        <p:nvSpPr>
          <p:cNvPr id="39" name="Ellipse 257"/>
          <p:cNvSpPr/>
          <p:nvPr/>
        </p:nvSpPr>
        <p:spPr bwMode="auto">
          <a:xfrm>
            <a:off x="228600" y="2774875"/>
            <a:ext cx="411352" cy="412832"/>
          </a:xfrm>
          <a:prstGeom prst="ellipse">
            <a:avLst/>
          </a:prstGeom>
          <a:gradFill flip="none" rotWithShape="1">
            <a:gsLst>
              <a:gs pos="0">
                <a:srgbClr val="FFFF00"/>
              </a:gs>
              <a:gs pos="100000">
                <a:srgbClr val="FFC000"/>
              </a:gs>
            </a:gsLst>
            <a:path path="shape">
              <a:fillToRect l="50000" t="50000" r="50000" b="50000"/>
            </a:path>
            <a:tileRect/>
          </a:gradFill>
          <a:ln w="9525" cap="flat" cmpd="sng" algn="ctr">
            <a:noFill/>
            <a:prstDash val="solid"/>
          </a:ln>
          <a:effectLst>
            <a:innerShdw blurRad="190500" dist="114300" dir="5700000">
              <a:srgbClr val="000000">
                <a:alpha val="37000"/>
              </a:srgbClr>
            </a:innerShdw>
          </a:effectLst>
        </p:spPr>
        <p:txBody>
          <a:bodyPr anchor="ctr"/>
          <a:lstStyle/>
          <a:p>
            <a:pPr algn="ctr">
              <a:defRPr/>
            </a:pPr>
            <a:endParaRPr lang="en-US" noProof="1">
              <a:solidFill>
                <a:srgbClr val="FFFFFF"/>
              </a:solidFill>
              <a:ea typeface="ＭＳ Ｐゴシック" pitchFamily="-111" charset="-128"/>
            </a:endParaRPr>
          </a:p>
        </p:txBody>
      </p:sp>
      <p:sp>
        <p:nvSpPr>
          <p:cNvPr id="40" name="Ellipse 257"/>
          <p:cNvSpPr/>
          <p:nvPr/>
        </p:nvSpPr>
        <p:spPr bwMode="auto">
          <a:xfrm>
            <a:off x="228600" y="4070275"/>
            <a:ext cx="411352" cy="412832"/>
          </a:xfrm>
          <a:prstGeom prst="ellipse">
            <a:avLst/>
          </a:prstGeom>
          <a:gradFill flip="none" rotWithShape="1">
            <a:gsLst>
              <a:gs pos="0">
                <a:srgbClr val="FFFF00"/>
              </a:gs>
              <a:gs pos="100000">
                <a:srgbClr val="FFC000"/>
              </a:gs>
            </a:gsLst>
            <a:path path="shape">
              <a:fillToRect l="50000" t="50000" r="50000" b="50000"/>
            </a:path>
            <a:tileRect/>
          </a:gradFill>
          <a:ln w="9525" cap="flat" cmpd="sng" algn="ctr">
            <a:noFill/>
            <a:prstDash val="solid"/>
          </a:ln>
          <a:effectLst>
            <a:innerShdw blurRad="190500" dist="114300" dir="5700000">
              <a:srgbClr val="000000">
                <a:alpha val="37000"/>
              </a:srgbClr>
            </a:innerShdw>
          </a:effectLst>
        </p:spPr>
        <p:txBody>
          <a:bodyPr anchor="ctr"/>
          <a:lstStyle/>
          <a:p>
            <a:pPr algn="ctr">
              <a:defRPr/>
            </a:pPr>
            <a:endParaRPr lang="en-US" noProof="1">
              <a:solidFill>
                <a:srgbClr val="FFFFFF"/>
              </a:solidFill>
              <a:ea typeface="ＭＳ Ｐゴシック" pitchFamily="-111" charset="-128"/>
            </a:endParaRPr>
          </a:p>
        </p:txBody>
      </p:sp>
      <p:sp>
        <p:nvSpPr>
          <p:cNvPr id="41" name="Ellipse 257"/>
          <p:cNvSpPr/>
          <p:nvPr/>
        </p:nvSpPr>
        <p:spPr bwMode="auto">
          <a:xfrm>
            <a:off x="240475" y="5301350"/>
            <a:ext cx="411352" cy="412832"/>
          </a:xfrm>
          <a:prstGeom prst="ellipse">
            <a:avLst/>
          </a:prstGeom>
          <a:gradFill flip="none" rotWithShape="1">
            <a:gsLst>
              <a:gs pos="0">
                <a:srgbClr val="FFFF00"/>
              </a:gs>
              <a:gs pos="100000">
                <a:srgbClr val="FFC000"/>
              </a:gs>
            </a:gsLst>
            <a:path path="shape">
              <a:fillToRect l="50000" t="50000" r="50000" b="50000"/>
            </a:path>
            <a:tileRect/>
          </a:gradFill>
          <a:ln w="9525" cap="flat" cmpd="sng" algn="ctr">
            <a:noFill/>
            <a:prstDash val="solid"/>
          </a:ln>
          <a:effectLst>
            <a:innerShdw blurRad="190500" dist="114300" dir="5700000">
              <a:srgbClr val="000000">
                <a:alpha val="37000"/>
              </a:srgbClr>
            </a:innerShdw>
          </a:effectLst>
        </p:spPr>
        <p:txBody>
          <a:bodyPr anchor="ctr"/>
          <a:lstStyle/>
          <a:p>
            <a:pPr algn="ctr">
              <a:defRPr/>
            </a:pPr>
            <a:endParaRPr lang="en-US" noProof="1">
              <a:solidFill>
                <a:srgbClr val="FFFFFF"/>
              </a:solidFill>
              <a:ea typeface="ＭＳ Ｐゴシック" pitchFamily="-111" charset="-128"/>
            </a:endParaRPr>
          </a:p>
        </p:txBody>
      </p:sp>
      <p:grpSp>
        <p:nvGrpSpPr>
          <p:cNvPr id="14" name="Group 31"/>
          <p:cNvGrpSpPr/>
          <p:nvPr/>
        </p:nvGrpSpPr>
        <p:grpSpPr>
          <a:xfrm>
            <a:off x="5230095" y="3585098"/>
            <a:ext cx="3245091" cy="3104229"/>
            <a:chOff x="609600" y="2286000"/>
            <a:chExt cx="3420237" cy="3581400"/>
          </a:xfrm>
        </p:grpSpPr>
        <p:pic>
          <p:nvPicPr>
            <p:cNvPr id="15" name="Picture 5" descr="C:\Documents and Settings\ADMIN\Desktop\Useful wmf files\Nice button.png"/>
            <p:cNvPicPr>
              <a:picLocks noChangeAspect="1" noChangeArrowheads="1"/>
            </p:cNvPicPr>
            <p:nvPr/>
          </p:nvPicPr>
          <p:blipFill>
            <a:blip r:embed="rId3" cstate="email"/>
            <a:srcRect/>
            <a:stretch>
              <a:fillRect/>
            </a:stretch>
          </p:blipFill>
          <p:spPr bwMode="auto">
            <a:xfrm>
              <a:off x="609600" y="2286000"/>
              <a:ext cx="3420237" cy="3581400"/>
            </a:xfrm>
            <a:prstGeom prst="rect">
              <a:avLst/>
            </a:prstGeom>
            <a:noFill/>
          </p:spPr>
        </p:pic>
        <p:sp>
          <p:nvSpPr>
            <p:cNvPr id="16" name="Oval 15"/>
            <p:cNvSpPr/>
            <p:nvPr/>
          </p:nvSpPr>
          <p:spPr>
            <a:xfrm>
              <a:off x="866272" y="2514600"/>
              <a:ext cx="2895600" cy="3088104"/>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spTree>
    <p:extLst>
      <p:ext uri="{BB962C8B-B14F-4D97-AF65-F5344CB8AC3E}">
        <p14:creationId xmlns:p14="http://schemas.microsoft.com/office/powerpoint/2010/main" val="33255729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1000"/>
                                        <p:tgtEl>
                                          <p:spTgt spid="21"/>
                                        </p:tgtEl>
                                      </p:cBhvr>
                                    </p:animEffect>
                                  </p:childTnLst>
                                </p:cTn>
                              </p:par>
                            </p:childTnLst>
                          </p:cTn>
                        </p:par>
                        <p:par>
                          <p:cTn id="8" fill="hold">
                            <p:stCondLst>
                              <p:cond delay="1000"/>
                            </p:stCondLst>
                            <p:childTnLst>
                              <p:par>
                                <p:cTn id="9" presetID="47"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1000"/>
                                        <p:tgtEl>
                                          <p:spTgt spid="26"/>
                                        </p:tgtEl>
                                      </p:cBhvr>
                                    </p:animEffect>
                                    <p:anim calcmode="lin" valueType="num">
                                      <p:cBhvr>
                                        <p:cTn id="12" dur="1000" fill="hold"/>
                                        <p:tgtEl>
                                          <p:spTgt spid="26"/>
                                        </p:tgtEl>
                                        <p:attrNameLst>
                                          <p:attrName>ppt_x</p:attrName>
                                        </p:attrNameLst>
                                      </p:cBhvr>
                                      <p:tavLst>
                                        <p:tav tm="0">
                                          <p:val>
                                            <p:strVal val="#ppt_x"/>
                                          </p:val>
                                        </p:tav>
                                        <p:tav tm="100000">
                                          <p:val>
                                            <p:strVal val="#ppt_x"/>
                                          </p:val>
                                        </p:tav>
                                      </p:tavLst>
                                    </p:anim>
                                    <p:anim calcmode="lin" valueType="num">
                                      <p:cBhvr>
                                        <p:cTn id="13" dur="1000" fill="hold"/>
                                        <p:tgtEl>
                                          <p:spTgt spid="26"/>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1000"/>
                                        <p:tgtEl>
                                          <p:spTgt spid="38"/>
                                        </p:tgtEl>
                                      </p:cBhvr>
                                    </p:animEffect>
                                    <p:anim calcmode="lin" valueType="num">
                                      <p:cBhvr>
                                        <p:cTn id="17" dur="1000" fill="hold"/>
                                        <p:tgtEl>
                                          <p:spTgt spid="38"/>
                                        </p:tgtEl>
                                        <p:attrNameLst>
                                          <p:attrName>ppt_x</p:attrName>
                                        </p:attrNameLst>
                                      </p:cBhvr>
                                      <p:tavLst>
                                        <p:tav tm="0">
                                          <p:val>
                                            <p:strVal val="#ppt_x"/>
                                          </p:val>
                                        </p:tav>
                                        <p:tav tm="100000">
                                          <p:val>
                                            <p:strVal val="#ppt_x"/>
                                          </p:val>
                                        </p:tav>
                                      </p:tavLst>
                                    </p:anim>
                                    <p:anim calcmode="lin" valueType="num">
                                      <p:cBhvr>
                                        <p:cTn id="18" dur="1000" fill="hold"/>
                                        <p:tgtEl>
                                          <p:spTgt spid="38"/>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12" presetClass="entr" presetSubtype="8" fill="hold" nodeType="after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slide(fromLeft)">
                                      <p:cBhvr>
                                        <p:cTn id="22" dur="10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47"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1000"/>
                                        <p:tgtEl>
                                          <p:spTgt spid="29"/>
                                        </p:tgtEl>
                                      </p:cBhvr>
                                    </p:animEffect>
                                    <p:anim calcmode="lin" valueType="num">
                                      <p:cBhvr>
                                        <p:cTn id="28" dur="1000" fill="hold"/>
                                        <p:tgtEl>
                                          <p:spTgt spid="29"/>
                                        </p:tgtEl>
                                        <p:attrNameLst>
                                          <p:attrName>ppt_x</p:attrName>
                                        </p:attrNameLst>
                                      </p:cBhvr>
                                      <p:tavLst>
                                        <p:tav tm="0">
                                          <p:val>
                                            <p:strVal val="#ppt_x"/>
                                          </p:val>
                                        </p:tav>
                                        <p:tav tm="100000">
                                          <p:val>
                                            <p:strVal val="#ppt_x"/>
                                          </p:val>
                                        </p:tav>
                                      </p:tavLst>
                                    </p:anim>
                                    <p:anim calcmode="lin" valueType="num">
                                      <p:cBhvr>
                                        <p:cTn id="29" dur="1000" fill="hold"/>
                                        <p:tgtEl>
                                          <p:spTgt spid="29"/>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1000"/>
                                        <p:tgtEl>
                                          <p:spTgt spid="39"/>
                                        </p:tgtEl>
                                      </p:cBhvr>
                                    </p:animEffect>
                                    <p:anim calcmode="lin" valueType="num">
                                      <p:cBhvr>
                                        <p:cTn id="33" dur="1000" fill="hold"/>
                                        <p:tgtEl>
                                          <p:spTgt spid="39"/>
                                        </p:tgtEl>
                                        <p:attrNameLst>
                                          <p:attrName>ppt_x</p:attrName>
                                        </p:attrNameLst>
                                      </p:cBhvr>
                                      <p:tavLst>
                                        <p:tav tm="0">
                                          <p:val>
                                            <p:strVal val="#ppt_x"/>
                                          </p:val>
                                        </p:tav>
                                        <p:tav tm="100000">
                                          <p:val>
                                            <p:strVal val="#ppt_x"/>
                                          </p:val>
                                        </p:tav>
                                      </p:tavLst>
                                    </p:anim>
                                    <p:anim calcmode="lin" valueType="num">
                                      <p:cBhvr>
                                        <p:cTn id="34" dur="1000" fill="hold"/>
                                        <p:tgtEl>
                                          <p:spTgt spid="39"/>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12" presetClass="entr" presetSubtype="8" fill="hold" nodeType="after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slide(fromLeft)">
                                      <p:cBhvr>
                                        <p:cTn id="38" dur="10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47" presetClass="entr" presetSubtype="0" fill="hold" nodeType="click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1000"/>
                                        <p:tgtEl>
                                          <p:spTgt spid="32"/>
                                        </p:tgtEl>
                                      </p:cBhvr>
                                    </p:animEffect>
                                    <p:anim calcmode="lin" valueType="num">
                                      <p:cBhvr>
                                        <p:cTn id="44" dur="1000" fill="hold"/>
                                        <p:tgtEl>
                                          <p:spTgt spid="32"/>
                                        </p:tgtEl>
                                        <p:attrNameLst>
                                          <p:attrName>ppt_x</p:attrName>
                                        </p:attrNameLst>
                                      </p:cBhvr>
                                      <p:tavLst>
                                        <p:tav tm="0">
                                          <p:val>
                                            <p:strVal val="#ppt_x"/>
                                          </p:val>
                                        </p:tav>
                                        <p:tav tm="100000">
                                          <p:val>
                                            <p:strVal val="#ppt_x"/>
                                          </p:val>
                                        </p:tav>
                                      </p:tavLst>
                                    </p:anim>
                                    <p:anim calcmode="lin" valueType="num">
                                      <p:cBhvr>
                                        <p:cTn id="45" dur="1000" fill="hold"/>
                                        <p:tgtEl>
                                          <p:spTgt spid="32"/>
                                        </p:tgtEl>
                                        <p:attrNameLst>
                                          <p:attrName>ppt_y</p:attrName>
                                        </p:attrNameLst>
                                      </p:cBhvr>
                                      <p:tavLst>
                                        <p:tav tm="0">
                                          <p:val>
                                            <p:strVal val="#ppt_y-.1"/>
                                          </p:val>
                                        </p:tav>
                                        <p:tav tm="100000">
                                          <p:val>
                                            <p:strVal val="#ppt_y"/>
                                          </p:val>
                                        </p:tav>
                                      </p:tavLst>
                                    </p:anim>
                                  </p:childTnLst>
                                </p:cTn>
                              </p:par>
                              <p:par>
                                <p:cTn id="46" presetID="47" presetClass="entr" presetSubtype="0" fill="hold" grpId="0" nodeType="with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fade">
                                      <p:cBhvr>
                                        <p:cTn id="48" dur="1000"/>
                                        <p:tgtEl>
                                          <p:spTgt spid="40"/>
                                        </p:tgtEl>
                                      </p:cBhvr>
                                    </p:animEffect>
                                    <p:anim calcmode="lin" valueType="num">
                                      <p:cBhvr>
                                        <p:cTn id="49" dur="1000" fill="hold"/>
                                        <p:tgtEl>
                                          <p:spTgt spid="40"/>
                                        </p:tgtEl>
                                        <p:attrNameLst>
                                          <p:attrName>ppt_x</p:attrName>
                                        </p:attrNameLst>
                                      </p:cBhvr>
                                      <p:tavLst>
                                        <p:tav tm="0">
                                          <p:val>
                                            <p:strVal val="#ppt_x"/>
                                          </p:val>
                                        </p:tav>
                                        <p:tav tm="100000">
                                          <p:val>
                                            <p:strVal val="#ppt_x"/>
                                          </p:val>
                                        </p:tav>
                                      </p:tavLst>
                                    </p:anim>
                                    <p:anim calcmode="lin" valueType="num">
                                      <p:cBhvr>
                                        <p:cTn id="50" dur="1000" fill="hold"/>
                                        <p:tgtEl>
                                          <p:spTgt spid="40"/>
                                        </p:tgtEl>
                                        <p:attrNameLst>
                                          <p:attrName>ppt_y</p:attrName>
                                        </p:attrNameLst>
                                      </p:cBhvr>
                                      <p:tavLst>
                                        <p:tav tm="0">
                                          <p:val>
                                            <p:strVal val="#ppt_y-.1"/>
                                          </p:val>
                                        </p:tav>
                                        <p:tav tm="100000">
                                          <p:val>
                                            <p:strVal val="#ppt_y"/>
                                          </p:val>
                                        </p:tav>
                                      </p:tavLst>
                                    </p:anim>
                                  </p:childTnLst>
                                </p:cTn>
                              </p:par>
                            </p:childTnLst>
                          </p:cTn>
                        </p:par>
                        <p:par>
                          <p:cTn id="51" fill="hold">
                            <p:stCondLst>
                              <p:cond delay="1000"/>
                            </p:stCondLst>
                            <p:childTnLst>
                              <p:par>
                                <p:cTn id="52" presetID="12" presetClass="entr" presetSubtype="8" fill="hold" nodeType="after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slide(fromLeft)">
                                      <p:cBhvr>
                                        <p:cTn id="54" dur="1000"/>
                                        <p:tgtEl>
                                          <p:spTgt spid="24"/>
                                        </p:tgtEl>
                                      </p:cBhvr>
                                    </p:animEffect>
                                  </p:childTnLst>
                                </p:cTn>
                              </p:par>
                            </p:childTnLst>
                          </p:cTn>
                        </p:par>
                      </p:childTnLst>
                    </p:cTn>
                  </p:par>
                  <p:par>
                    <p:cTn id="55" fill="hold">
                      <p:stCondLst>
                        <p:cond delay="indefinite"/>
                      </p:stCondLst>
                      <p:childTnLst>
                        <p:par>
                          <p:cTn id="56" fill="hold">
                            <p:stCondLst>
                              <p:cond delay="0"/>
                            </p:stCondLst>
                            <p:childTnLst>
                              <p:par>
                                <p:cTn id="57" presetID="47" presetClass="entr" presetSubtype="0" fill="hold" nodeType="click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1000"/>
                                        <p:tgtEl>
                                          <p:spTgt spid="35"/>
                                        </p:tgtEl>
                                      </p:cBhvr>
                                    </p:animEffect>
                                    <p:anim calcmode="lin" valueType="num">
                                      <p:cBhvr>
                                        <p:cTn id="60" dur="1000" fill="hold"/>
                                        <p:tgtEl>
                                          <p:spTgt spid="35"/>
                                        </p:tgtEl>
                                        <p:attrNameLst>
                                          <p:attrName>ppt_x</p:attrName>
                                        </p:attrNameLst>
                                      </p:cBhvr>
                                      <p:tavLst>
                                        <p:tav tm="0">
                                          <p:val>
                                            <p:strVal val="#ppt_x"/>
                                          </p:val>
                                        </p:tav>
                                        <p:tav tm="100000">
                                          <p:val>
                                            <p:strVal val="#ppt_x"/>
                                          </p:val>
                                        </p:tav>
                                      </p:tavLst>
                                    </p:anim>
                                    <p:anim calcmode="lin" valueType="num">
                                      <p:cBhvr>
                                        <p:cTn id="61" dur="1000" fill="hold"/>
                                        <p:tgtEl>
                                          <p:spTgt spid="35"/>
                                        </p:tgtEl>
                                        <p:attrNameLst>
                                          <p:attrName>ppt_y</p:attrName>
                                        </p:attrNameLst>
                                      </p:cBhvr>
                                      <p:tavLst>
                                        <p:tav tm="0">
                                          <p:val>
                                            <p:strVal val="#ppt_y-.1"/>
                                          </p:val>
                                        </p:tav>
                                        <p:tav tm="100000">
                                          <p:val>
                                            <p:strVal val="#ppt_y"/>
                                          </p:val>
                                        </p:tav>
                                      </p:tavLst>
                                    </p:anim>
                                  </p:childTnLst>
                                </p:cTn>
                              </p:par>
                              <p:par>
                                <p:cTn id="62" presetID="47" presetClass="entr" presetSubtype="0" fill="hold" grpId="0" nodeType="withEffect">
                                  <p:stCondLst>
                                    <p:cond delay="0"/>
                                  </p:stCondLst>
                                  <p:childTnLst>
                                    <p:set>
                                      <p:cBhvr>
                                        <p:cTn id="63" dur="1" fill="hold">
                                          <p:stCondLst>
                                            <p:cond delay="0"/>
                                          </p:stCondLst>
                                        </p:cTn>
                                        <p:tgtEl>
                                          <p:spTgt spid="41"/>
                                        </p:tgtEl>
                                        <p:attrNameLst>
                                          <p:attrName>style.visibility</p:attrName>
                                        </p:attrNameLst>
                                      </p:cBhvr>
                                      <p:to>
                                        <p:strVal val="visible"/>
                                      </p:to>
                                    </p:set>
                                    <p:animEffect transition="in" filter="fade">
                                      <p:cBhvr>
                                        <p:cTn id="64" dur="1000"/>
                                        <p:tgtEl>
                                          <p:spTgt spid="41"/>
                                        </p:tgtEl>
                                      </p:cBhvr>
                                    </p:animEffect>
                                    <p:anim calcmode="lin" valueType="num">
                                      <p:cBhvr>
                                        <p:cTn id="65" dur="1000" fill="hold"/>
                                        <p:tgtEl>
                                          <p:spTgt spid="41"/>
                                        </p:tgtEl>
                                        <p:attrNameLst>
                                          <p:attrName>ppt_x</p:attrName>
                                        </p:attrNameLst>
                                      </p:cBhvr>
                                      <p:tavLst>
                                        <p:tav tm="0">
                                          <p:val>
                                            <p:strVal val="#ppt_x"/>
                                          </p:val>
                                        </p:tav>
                                        <p:tav tm="100000">
                                          <p:val>
                                            <p:strVal val="#ppt_x"/>
                                          </p:val>
                                        </p:tav>
                                      </p:tavLst>
                                    </p:anim>
                                    <p:anim calcmode="lin" valueType="num">
                                      <p:cBhvr>
                                        <p:cTn id="66" dur="1000" fill="hold"/>
                                        <p:tgtEl>
                                          <p:spTgt spid="41"/>
                                        </p:tgtEl>
                                        <p:attrNameLst>
                                          <p:attrName>ppt_y</p:attrName>
                                        </p:attrNameLst>
                                      </p:cBhvr>
                                      <p:tavLst>
                                        <p:tav tm="0">
                                          <p:val>
                                            <p:strVal val="#ppt_y-.1"/>
                                          </p:val>
                                        </p:tav>
                                        <p:tav tm="100000">
                                          <p:val>
                                            <p:strVal val="#ppt_y"/>
                                          </p:val>
                                        </p:tav>
                                      </p:tavLst>
                                    </p:anim>
                                  </p:childTnLst>
                                </p:cTn>
                              </p:par>
                            </p:childTnLst>
                          </p:cTn>
                        </p:par>
                        <p:par>
                          <p:cTn id="67" fill="hold">
                            <p:stCondLst>
                              <p:cond delay="1000"/>
                            </p:stCondLst>
                            <p:childTnLst>
                              <p:par>
                                <p:cTn id="68" presetID="12" presetClass="entr" presetSubtype="8" fill="hold" grpId="0" nodeType="after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slide(fromLeft)">
                                      <p:cBhvr>
                                        <p:cTn id="70"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8" grpId="0" animBg="1"/>
      <p:bldP spid="39" grpId="0" animBg="1"/>
      <p:bldP spid="40" grpId="0" animBg="1"/>
      <p:bldP spid="4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31"/>
          <p:cNvGrpSpPr/>
          <p:nvPr/>
        </p:nvGrpSpPr>
        <p:grpSpPr>
          <a:xfrm>
            <a:off x="5230095" y="3585098"/>
            <a:ext cx="3245091" cy="3104229"/>
            <a:chOff x="609600" y="2286000"/>
            <a:chExt cx="3420237" cy="3581400"/>
          </a:xfrm>
        </p:grpSpPr>
        <p:pic>
          <p:nvPicPr>
            <p:cNvPr id="10" name="Picture 5" descr="C:\Documents and Settings\ADMIN\Desktop\Useful wmf files\Nice button.png"/>
            <p:cNvPicPr>
              <a:picLocks noChangeAspect="1" noChangeArrowheads="1"/>
            </p:cNvPicPr>
            <p:nvPr/>
          </p:nvPicPr>
          <p:blipFill>
            <a:blip r:embed="rId6" cstate="email"/>
            <a:srcRect/>
            <a:stretch>
              <a:fillRect/>
            </a:stretch>
          </p:blipFill>
          <p:spPr bwMode="auto">
            <a:xfrm>
              <a:off x="609600" y="2286000"/>
              <a:ext cx="3420237" cy="3581400"/>
            </a:xfrm>
            <a:prstGeom prst="rect">
              <a:avLst/>
            </a:prstGeom>
            <a:noFill/>
          </p:spPr>
        </p:pic>
        <p:sp>
          <p:nvSpPr>
            <p:cNvPr id="11" name="Oval 10"/>
            <p:cNvSpPr/>
            <p:nvPr/>
          </p:nvSpPr>
          <p:spPr>
            <a:xfrm>
              <a:off x="866272" y="2514600"/>
              <a:ext cx="2895600" cy="3088104"/>
            </a:xfrm>
            <a:prstGeom prst="ellipse">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sp>
        <p:nvSpPr>
          <p:cNvPr id="2" name="Title 1"/>
          <p:cNvSpPr>
            <a:spLocks noGrp="1"/>
          </p:cNvSpPr>
          <p:nvPr>
            <p:ph type="title"/>
          </p:nvPr>
        </p:nvSpPr>
        <p:spPr/>
        <p:txBody>
          <a:bodyPr/>
          <a:lstStyle/>
          <a:p>
            <a:r>
              <a:rPr lang="en-US" dirty="0" smtClean="0"/>
              <a:t>Controlling </a:t>
            </a:r>
            <a:r>
              <a:rPr lang="en-US" dirty="0"/>
              <a:t>Amount</a:t>
            </a:r>
            <a:br>
              <a:rPr lang="en-US" dirty="0"/>
            </a:br>
            <a:r>
              <a:rPr lang="en-US" dirty="0"/>
              <a:t>and Specificity of Information</a:t>
            </a:r>
          </a:p>
        </p:txBody>
      </p:sp>
      <p:sp>
        <p:nvSpPr>
          <p:cNvPr id="20483" name="Rectangle 3"/>
          <p:cNvSpPr>
            <a:spLocks noGrp="1" noChangeArrowheads="1"/>
          </p:cNvSpPr>
          <p:nvPr>
            <p:ph type="body" idx="4294967295"/>
          </p:nvPr>
        </p:nvSpPr>
        <p:spPr>
          <a:xfrm>
            <a:off x="1066800" y="1676400"/>
            <a:ext cx="7620000" cy="3308412"/>
          </a:xfrm>
          <a:prstGeom prst="rect">
            <a:avLst/>
          </a:prstGeom>
        </p:spPr>
        <p:txBody>
          <a:bodyPr>
            <a:noAutofit/>
          </a:bodyPr>
          <a:lstStyle/>
          <a:p>
            <a:r>
              <a:rPr lang="en-US" sz="2400" dirty="0"/>
              <a:t>Open-end Questions</a:t>
            </a:r>
          </a:p>
          <a:p>
            <a:pPr>
              <a:buFontTx/>
              <a:buNone/>
            </a:pPr>
            <a:endParaRPr lang="en-US" sz="2400" dirty="0"/>
          </a:p>
          <a:p>
            <a:r>
              <a:rPr lang="en-US" sz="2400" dirty="0"/>
              <a:t>Closed-end Questions</a:t>
            </a:r>
          </a:p>
          <a:p>
            <a:pPr>
              <a:buFontTx/>
              <a:buNone/>
            </a:pPr>
            <a:endParaRPr lang="en-US" sz="2400" dirty="0"/>
          </a:p>
          <a:p>
            <a:r>
              <a:rPr lang="en-US" sz="2400" dirty="0"/>
              <a:t>Dichotomous/Multiple-Choice </a:t>
            </a:r>
            <a:r>
              <a:rPr lang="en-US" sz="2400" dirty="0" smtClean="0"/>
              <a:t/>
            </a:r>
            <a:br>
              <a:rPr lang="en-US" sz="2400" dirty="0" smtClean="0"/>
            </a:br>
            <a:r>
              <a:rPr lang="en-US" sz="2400" dirty="0" smtClean="0"/>
              <a:t>Questions</a:t>
            </a:r>
            <a:endParaRPr lang="en-US" sz="2400" dirty="0"/>
          </a:p>
        </p:txBody>
      </p:sp>
      <p:sp>
        <p:nvSpPr>
          <p:cNvPr id="20493" name="AutoShape 13"/>
          <p:cNvSpPr>
            <a:spLocks noChangeArrowheads="1"/>
          </p:cNvSpPr>
          <p:nvPr>
            <p:custDataLst>
              <p:tags r:id="rId1"/>
            </p:custDataLst>
          </p:nvPr>
        </p:nvSpPr>
        <p:spPr bwMode="auto">
          <a:xfrm>
            <a:off x="1752600" y="1994454"/>
            <a:ext cx="4114800" cy="533400"/>
          </a:xfrm>
          <a:prstGeom prst="rect">
            <a:avLst/>
          </a:prstGeom>
          <a:noFill/>
          <a:ln w="9525" algn="ctr">
            <a:noFill/>
            <a:round/>
            <a:headEnd/>
            <a:tailEnd/>
          </a:ln>
          <a:effectLst/>
        </p:spPr>
        <p:txBody>
          <a:bodyPr wrap="none" anchor="ctr"/>
          <a:lstStyle/>
          <a:p>
            <a:pPr algn="ctr" eaLnBrk="0" hangingPunct="0"/>
            <a:r>
              <a:rPr lang="en-US" sz="2400" dirty="0" smtClean="0">
                <a:solidFill>
                  <a:schemeClr val="accent3"/>
                </a:solidFill>
                <a:effectLst>
                  <a:outerShdw blurRad="38100" dist="38100" dir="2700000" algn="tl">
                    <a:srgbClr val="000000"/>
                  </a:outerShdw>
                </a:effectLst>
              </a:rPr>
              <a:t>___________________________</a:t>
            </a:r>
            <a:endParaRPr lang="en-US" sz="2400" dirty="0">
              <a:solidFill>
                <a:schemeClr val="accent3"/>
              </a:solidFill>
              <a:effectLst>
                <a:outerShdw blurRad="38100" dist="38100" dir="2700000" algn="tl">
                  <a:srgbClr val="000000"/>
                </a:outerShdw>
              </a:effectLst>
            </a:endParaRPr>
          </a:p>
        </p:txBody>
      </p:sp>
      <p:sp>
        <p:nvSpPr>
          <p:cNvPr id="20494" name="AutoShape 14"/>
          <p:cNvSpPr>
            <a:spLocks noChangeArrowheads="1"/>
          </p:cNvSpPr>
          <p:nvPr>
            <p:custDataLst>
              <p:tags r:id="rId2"/>
            </p:custDataLst>
          </p:nvPr>
        </p:nvSpPr>
        <p:spPr bwMode="auto">
          <a:xfrm>
            <a:off x="1752600" y="2988366"/>
            <a:ext cx="4572000" cy="457200"/>
          </a:xfrm>
          <a:prstGeom prst="rect">
            <a:avLst/>
          </a:prstGeom>
          <a:noFill/>
          <a:ln w="9525" algn="ctr">
            <a:noFill/>
            <a:round/>
            <a:headEnd/>
            <a:tailEnd/>
          </a:ln>
          <a:effectLst/>
        </p:spPr>
        <p:txBody>
          <a:bodyPr wrap="none" anchor="ctr"/>
          <a:lstStyle/>
          <a:p>
            <a:pPr algn="ctr" eaLnBrk="0" hangingPunct="0"/>
            <a:r>
              <a:rPr lang="en-US" sz="2400" dirty="0">
                <a:solidFill>
                  <a:schemeClr val="accent3"/>
                </a:solidFill>
                <a:effectLst>
                  <a:outerShdw blurRad="38100" dist="38100" dir="2700000" algn="tl">
                    <a:srgbClr val="000000"/>
                  </a:outerShdw>
                </a:effectLst>
              </a:rPr>
              <a:t>___________________________</a:t>
            </a:r>
            <a:endParaRPr lang="en-US" sz="2400" dirty="0">
              <a:solidFill>
                <a:schemeClr val="accent3"/>
              </a:solidFill>
              <a:effectLst>
                <a:outerShdw blurRad="38100" dist="38100" dir="2700000" algn="tl">
                  <a:srgbClr val="000000"/>
                </a:outerShdw>
              </a:effectLst>
            </a:endParaRPr>
          </a:p>
        </p:txBody>
      </p:sp>
      <p:sp>
        <p:nvSpPr>
          <p:cNvPr id="20495" name="AutoShape 15"/>
          <p:cNvSpPr>
            <a:spLocks noChangeArrowheads="1"/>
          </p:cNvSpPr>
          <p:nvPr>
            <p:custDataLst>
              <p:tags r:id="rId3"/>
            </p:custDataLst>
          </p:nvPr>
        </p:nvSpPr>
        <p:spPr bwMode="auto">
          <a:xfrm>
            <a:off x="914400" y="4454649"/>
            <a:ext cx="5029200" cy="533400"/>
          </a:xfrm>
          <a:prstGeom prst="rect">
            <a:avLst/>
          </a:prstGeom>
          <a:noFill/>
          <a:ln w="9525" algn="ctr">
            <a:noFill/>
            <a:round/>
            <a:headEnd/>
            <a:tailEnd/>
          </a:ln>
          <a:effectLst/>
        </p:spPr>
        <p:txBody>
          <a:bodyPr wrap="none" anchor="ctr"/>
          <a:lstStyle/>
          <a:p>
            <a:pPr eaLnBrk="0" hangingPunct="0"/>
            <a:r>
              <a:rPr lang="en-US" sz="2400" dirty="0" smtClean="0">
                <a:solidFill>
                  <a:schemeClr val="accent3"/>
                </a:solidFill>
                <a:effectLst>
                  <a:outerShdw blurRad="38100" dist="38100" dir="2700000" algn="tl">
                    <a:srgbClr val="000000"/>
                  </a:outerShdw>
                </a:effectLst>
              </a:rPr>
              <a:t>___________________________</a:t>
            </a:r>
            <a:endParaRPr lang="en-US" sz="2400" dirty="0">
              <a:solidFill>
                <a:schemeClr val="accent3"/>
              </a:solidFill>
              <a:effectLst>
                <a:outerShdw blurRad="38100" dist="38100" dir="2700000" algn="tl">
                  <a:srgbClr val="000000"/>
                </a:outerShdw>
              </a:effectLst>
            </a:endParaRPr>
          </a:p>
        </p:txBody>
      </p:sp>
      <p:sp>
        <p:nvSpPr>
          <p:cNvPr id="18" name="TextBox 17"/>
          <p:cNvSpPr txBox="1"/>
          <p:nvPr/>
        </p:nvSpPr>
        <p:spPr>
          <a:xfrm>
            <a:off x="795868" y="5715000"/>
            <a:ext cx="5071532" cy="646331"/>
          </a:xfrm>
          <a:prstGeom prst="rect">
            <a:avLst/>
          </a:prstGeom>
          <a:noFill/>
        </p:spPr>
        <p:txBody>
          <a:bodyPr wrap="square" rtlCol="0">
            <a:spAutoFit/>
          </a:bodyPr>
          <a:lstStyle/>
          <a:p>
            <a:r>
              <a:rPr lang="en-US" i="1" dirty="0" smtClean="0"/>
              <a:t>Purposeful, carefully </a:t>
            </a:r>
            <a:r>
              <a:rPr lang="en-US" i="1" dirty="0" smtClean="0"/>
              <a:t>_________ </a:t>
            </a:r>
            <a:r>
              <a:rPr lang="en-US" i="1" dirty="0" smtClean="0"/>
              <a:t>questions can encourage thoughtful responses from the buyer.</a:t>
            </a:r>
            <a:endParaRPr lang="en-US" dirty="0"/>
          </a:p>
        </p:txBody>
      </p:sp>
    </p:spTree>
    <p:extLst>
      <p:ext uri="{BB962C8B-B14F-4D97-AF65-F5344CB8AC3E}">
        <p14:creationId xmlns:p14="http://schemas.microsoft.com/office/powerpoint/2010/main" val="1547582152"/>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Ethical Dilemma</a:t>
            </a:r>
            <a:endParaRPr lang="en-US" dirty="0"/>
          </a:p>
        </p:txBody>
      </p:sp>
      <p:pic>
        <p:nvPicPr>
          <p:cNvPr id="1026"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984" b="99213" l="499" r="99751">
                        <a14:foregroundMark x1="85786" y1="30315" x2="84165" y2="10827"/>
                        <a14:foregroundMark x1="94763" y1="11220" x2="91022" y2="984"/>
                        <a14:foregroundMark x1="66708" y1="12795" x2="68329" y2="6299"/>
                      </a14:backgroundRemoval>
                    </a14:imgEffect>
                  </a14:imgLayer>
                </a14:imgProps>
              </a:ext>
              <a:ext uri="{28A0092B-C50C-407E-A947-70E740481C1C}">
                <a14:useLocalDpi xmlns:a14="http://schemas.microsoft.com/office/drawing/2010/main" val="0"/>
              </a:ext>
            </a:extLst>
          </a:blip>
          <a:srcRect t="2050"/>
          <a:stretch/>
        </p:blipFill>
        <p:spPr bwMode="auto">
          <a:xfrm>
            <a:off x="1143001" y="1571624"/>
            <a:ext cx="6484938" cy="4024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27811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1"/>
          <p:cNvGrpSpPr/>
          <p:nvPr/>
        </p:nvGrpSpPr>
        <p:grpSpPr>
          <a:xfrm>
            <a:off x="5230095" y="3585098"/>
            <a:ext cx="3245091" cy="3104229"/>
            <a:chOff x="609600" y="2286000"/>
            <a:chExt cx="3420237" cy="3581400"/>
          </a:xfrm>
        </p:grpSpPr>
        <p:pic>
          <p:nvPicPr>
            <p:cNvPr id="5" name="Picture 5" descr="C:\Documents and Settings\ADMIN\Desktop\Useful wmf files\Nice button.png"/>
            <p:cNvPicPr>
              <a:picLocks noChangeAspect="1" noChangeArrowheads="1"/>
            </p:cNvPicPr>
            <p:nvPr/>
          </p:nvPicPr>
          <p:blipFill>
            <a:blip r:embed="rId3" cstate="email"/>
            <a:srcRect/>
            <a:stretch>
              <a:fillRect/>
            </a:stretch>
          </p:blipFill>
          <p:spPr bwMode="auto">
            <a:xfrm>
              <a:off x="609600" y="2286000"/>
              <a:ext cx="3420237" cy="3581400"/>
            </a:xfrm>
            <a:prstGeom prst="rect">
              <a:avLst/>
            </a:prstGeom>
            <a:noFill/>
          </p:spPr>
        </p:pic>
        <p:sp>
          <p:nvSpPr>
            <p:cNvPr id="6" name="Oval 5"/>
            <p:cNvSpPr/>
            <p:nvPr/>
          </p:nvSpPr>
          <p:spPr>
            <a:xfrm>
              <a:off x="866272" y="2514600"/>
              <a:ext cx="2895600" cy="3088104"/>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sp>
        <p:nvSpPr>
          <p:cNvPr id="22531" name="Rectangle 3"/>
          <p:cNvSpPr>
            <a:spLocks noGrp="1" noChangeArrowheads="1"/>
          </p:cNvSpPr>
          <p:nvPr>
            <p:ph type="title"/>
          </p:nvPr>
        </p:nvSpPr>
        <p:spPr>
          <a:xfrm>
            <a:off x="114300" y="219075"/>
            <a:ext cx="8915400" cy="1143000"/>
          </a:xfrm>
        </p:spPr>
        <p:txBody>
          <a:bodyPr/>
          <a:lstStyle/>
          <a:p>
            <a:r>
              <a:rPr lang="en-US" sz="3200"/>
              <a:t>Types of Questions:  Strategic Purpose</a:t>
            </a:r>
          </a:p>
        </p:txBody>
      </p:sp>
      <p:sp>
        <p:nvSpPr>
          <p:cNvPr id="22532" name="Rectangle 4"/>
          <p:cNvSpPr>
            <a:spLocks noGrp="1" noChangeArrowheads="1"/>
          </p:cNvSpPr>
          <p:nvPr>
            <p:ph type="body" idx="4294967295"/>
          </p:nvPr>
        </p:nvSpPr>
        <p:spPr>
          <a:xfrm>
            <a:off x="914400" y="1524000"/>
            <a:ext cx="7292975" cy="3962400"/>
          </a:xfrm>
        </p:spPr>
        <p:txBody>
          <a:bodyPr>
            <a:noAutofit/>
          </a:bodyPr>
          <a:lstStyle/>
          <a:p>
            <a:pPr marL="0" indent="0">
              <a:buNone/>
            </a:pPr>
            <a:r>
              <a:rPr lang="en-US" sz="2400" dirty="0"/>
              <a:t>Probing Questions – designed to </a:t>
            </a:r>
            <a:r>
              <a:rPr lang="en-US" sz="2400" dirty="0" smtClean="0"/>
              <a:t>________________ ____________________________________</a:t>
            </a:r>
            <a:endParaRPr lang="en-US" sz="2000" dirty="0"/>
          </a:p>
          <a:p>
            <a:pPr marL="400050" lvl="1" indent="-228600">
              <a:buClr>
                <a:schemeClr val="accent2"/>
              </a:buClr>
              <a:buFontTx/>
              <a:buNone/>
            </a:pPr>
            <a:r>
              <a:rPr lang="en-US" sz="2000" dirty="0"/>
              <a:t>1.  Requesting Clarification </a:t>
            </a:r>
          </a:p>
          <a:p>
            <a:pPr marL="400050" lvl="2">
              <a:buClr>
                <a:schemeClr val="accent2"/>
              </a:buClr>
              <a:buFontTx/>
              <a:buNone/>
              <a:tabLst>
                <a:tab pos="514350" algn="l"/>
              </a:tabLst>
            </a:pPr>
            <a:r>
              <a:rPr lang="en-US" sz="2000" dirty="0" smtClean="0"/>
              <a:t>	“</a:t>
            </a:r>
            <a:r>
              <a:rPr lang="en-US" sz="2000" dirty="0"/>
              <a:t>Can you share an example of that with me</a:t>
            </a:r>
            <a:r>
              <a:rPr lang="en-US" sz="2000" dirty="0" smtClean="0"/>
              <a:t>?”</a:t>
            </a:r>
            <a:br>
              <a:rPr lang="en-US" sz="2000" dirty="0" smtClean="0"/>
            </a:br>
            <a:endParaRPr lang="en-US" sz="900" dirty="0"/>
          </a:p>
          <a:p>
            <a:pPr marL="400050" lvl="1" indent="-228600">
              <a:buClr>
                <a:schemeClr val="accent2"/>
              </a:buClr>
              <a:buFontTx/>
              <a:buNone/>
            </a:pPr>
            <a:r>
              <a:rPr lang="en-US" sz="2000" dirty="0"/>
              <a:t>2.  Encouraging Elaboration </a:t>
            </a:r>
          </a:p>
          <a:p>
            <a:pPr marL="400050" lvl="2">
              <a:buClr>
                <a:schemeClr val="accent2"/>
              </a:buClr>
              <a:buFontTx/>
              <a:buNone/>
            </a:pPr>
            <a:r>
              <a:rPr lang="en-US" sz="2000" dirty="0" smtClean="0"/>
              <a:t>	“</a:t>
            </a:r>
            <a:r>
              <a:rPr lang="en-US" sz="2000" dirty="0"/>
              <a:t>How are you dealing with that </a:t>
            </a:r>
            <a:r>
              <a:rPr lang="en-US" sz="2000" dirty="0" smtClean="0"/>
              <a:t>situation </a:t>
            </a:r>
            <a:r>
              <a:rPr lang="en-US" sz="2000" dirty="0"/>
              <a:t>now</a:t>
            </a:r>
            <a:r>
              <a:rPr lang="en-US" sz="2000" dirty="0" smtClean="0"/>
              <a:t>?”</a:t>
            </a:r>
            <a:br>
              <a:rPr lang="en-US" sz="2000" dirty="0" smtClean="0"/>
            </a:br>
            <a:endParaRPr lang="en-US" sz="900" dirty="0"/>
          </a:p>
          <a:p>
            <a:pPr marL="400050" lvl="1" indent="-228600">
              <a:buClr>
                <a:schemeClr val="accent2"/>
              </a:buClr>
              <a:buFontTx/>
              <a:buNone/>
            </a:pPr>
            <a:r>
              <a:rPr lang="en-US" sz="2000" dirty="0"/>
              <a:t>3.  Verifying Information and Responses</a:t>
            </a:r>
          </a:p>
          <a:p>
            <a:pPr marL="400050" lvl="2">
              <a:buClr>
                <a:schemeClr val="accent2"/>
              </a:buClr>
              <a:buFontTx/>
              <a:buNone/>
            </a:pPr>
            <a:r>
              <a:rPr lang="en-US" sz="2000" dirty="0" smtClean="0"/>
              <a:t>	“</a:t>
            </a:r>
            <a:r>
              <a:rPr lang="en-US" sz="2000" dirty="0"/>
              <a:t>So, if I understand you </a:t>
            </a:r>
            <a:r>
              <a:rPr lang="en-US" sz="2000" dirty="0" smtClean="0"/>
              <a:t>correctly . . .  </a:t>
            </a:r>
            <a:br>
              <a:rPr lang="en-US" sz="2000" dirty="0" smtClean="0"/>
            </a:br>
            <a:r>
              <a:rPr lang="en-US" sz="2000" dirty="0" smtClean="0"/>
              <a:t> . . . is </a:t>
            </a:r>
            <a:r>
              <a:rPr lang="en-US" sz="2000" dirty="0"/>
              <a:t>that right?”</a:t>
            </a:r>
          </a:p>
          <a:p>
            <a:pPr lvl="2">
              <a:buClr>
                <a:schemeClr val="accent2"/>
              </a:buClr>
            </a:pPr>
            <a:endParaRPr lang="en-US" dirty="0"/>
          </a:p>
        </p:txBody>
      </p:sp>
    </p:spTree>
    <p:extLst>
      <p:ext uri="{BB962C8B-B14F-4D97-AF65-F5344CB8AC3E}">
        <p14:creationId xmlns:p14="http://schemas.microsoft.com/office/powerpoint/2010/main" val="747338415"/>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type="title"/>
          </p:nvPr>
        </p:nvSpPr>
        <p:spPr>
          <a:xfrm>
            <a:off x="114300" y="219075"/>
            <a:ext cx="8915400" cy="1143000"/>
          </a:xfrm>
        </p:spPr>
        <p:txBody>
          <a:bodyPr/>
          <a:lstStyle/>
          <a:p>
            <a:r>
              <a:rPr lang="en-US" sz="3200"/>
              <a:t>Types of Questions:  Strategic Purpose</a:t>
            </a:r>
          </a:p>
        </p:txBody>
      </p:sp>
      <p:sp>
        <p:nvSpPr>
          <p:cNvPr id="24580" name="Rectangle 4"/>
          <p:cNvSpPr>
            <a:spLocks noGrp="1" noChangeArrowheads="1"/>
          </p:cNvSpPr>
          <p:nvPr>
            <p:ph type="body" idx="1"/>
          </p:nvPr>
        </p:nvSpPr>
        <p:spPr>
          <a:xfrm>
            <a:off x="914400" y="1524000"/>
            <a:ext cx="7292975" cy="3886200"/>
          </a:xfrm>
        </p:spPr>
        <p:txBody>
          <a:bodyPr/>
          <a:lstStyle/>
          <a:p>
            <a:pPr marL="0" indent="0">
              <a:buNone/>
            </a:pPr>
            <a:r>
              <a:rPr lang="en-US" sz="2400" dirty="0" smtClean="0"/>
              <a:t>Evaluative </a:t>
            </a:r>
            <a:r>
              <a:rPr lang="en-US" sz="2400" dirty="0"/>
              <a:t>Questions – use open- and closed-end question formats </a:t>
            </a:r>
            <a:r>
              <a:rPr lang="en-US" sz="2400" dirty="0" smtClean="0"/>
              <a:t>________________ </a:t>
            </a:r>
            <a:r>
              <a:rPr lang="en-US" sz="2400" dirty="0"/>
              <a:t>and to uncover attitudes, opinions, and preferences of customer</a:t>
            </a:r>
            <a:r>
              <a:rPr lang="en-US" sz="2400" dirty="0" smtClean="0"/>
              <a:t>.</a:t>
            </a:r>
            <a:br>
              <a:rPr lang="en-US" sz="2400" dirty="0" smtClean="0"/>
            </a:br>
            <a:endParaRPr lang="en-US" sz="2400" dirty="0"/>
          </a:p>
          <a:p>
            <a:pPr lvl="1"/>
            <a:r>
              <a:rPr lang="en-US" sz="2000" i="1" dirty="0"/>
              <a:t>“How do you feel about</a:t>
            </a:r>
            <a:r>
              <a:rPr lang="en-US" sz="2000" i="1" dirty="0" smtClean="0"/>
              <a:t>…?”</a:t>
            </a:r>
            <a:br>
              <a:rPr lang="en-US" sz="2000" i="1" dirty="0" smtClean="0"/>
            </a:br>
            <a:endParaRPr lang="en-US" sz="2000" i="1" dirty="0"/>
          </a:p>
          <a:p>
            <a:pPr lvl="1"/>
            <a:r>
              <a:rPr lang="en-US" sz="2000" i="1" dirty="0"/>
              <a:t>“Do you se the merits of</a:t>
            </a:r>
            <a:r>
              <a:rPr lang="en-US" sz="2000" i="1" dirty="0" smtClean="0"/>
              <a:t>…?”</a:t>
            </a:r>
            <a:br>
              <a:rPr lang="en-US" sz="2000" i="1" dirty="0" smtClean="0"/>
            </a:br>
            <a:endParaRPr lang="en-US" sz="2000" i="1" dirty="0"/>
          </a:p>
          <a:p>
            <a:pPr lvl="1"/>
            <a:r>
              <a:rPr lang="en-US" sz="2000" i="1" dirty="0"/>
              <a:t>“What do you think…?”</a:t>
            </a:r>
          </a:p>
        </p:txBody>
      </p:sp>
      <p:grpSp>
        <p:nvGrpSpPr>
          <p:cNvPr id="4" name="Group 31"/>
          <p:cNvGrpSpPr/>
          <p:nvPr/>
        </p:nvGrpSpPr>
        <p:grpSpPr>
          <a:xfrm>
            <a:off x="5230095" y="3585098"/>
            <a:ext cx="3245091" cy="3104229"/>
            <a:chOff x="609600" y="2286000"/>
            <a:chExt cx="3420237" cy="3581400"/>
          </a:xfrm>
        </p:grpSpPr>
        <p:pic>
          <p:nvPicPr>
            <p:cNvPr id="5" name="Picture 5" descr="C:\Documents and Settings\ADMIN\Desktop\Useful wmf files\Nice button.png"/>
            <p:cNvPicPr>
              <a:picLocks noChangeAspect="1" noChangeArrowheads="1"/>
            </p:cNvPicPr>
            <p:nvPr/>
          </p:nvPicPr>
          <p:blipFill>
            <a:blip r:embed="rId3" cstate="email"/>
            <a:srcRect/>
            <a:stretch>
              <a:fillRect/>
            </a:stretch>
          </p:blipFill>
          <p:spPr bwMode="auto">
            <a:xfrm>
              <a:off x="609600" y="2286000"/>
              <a:ext cx="3420237" cy="3581400"/>
            </a:xfrm>
            <a:prstGeom prst="rect">
              <a:avLst/>
            </a:prstGeom>
            <a:noFill/>
          </p:spPr>
        </p:pic>
        <p:sp>
          <p:nvSpPr>
            <p:cNvPr id="6" name="Oval 5"/>
            <p:cNvSpPr/>
            <p:nvPr/>
          </p:nvSpPr>
          <p:spPr>
            <a:xfrm>
              <a:off x="866272" y="2514600"/>
              <a:ext cx="2895600" cy="3088104"/>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spTree>
    <p:extLst>
      <p:ext uri="{BB962C8B-B14F-4D97-AF65-F5344CB8AC3E}">
        <p14:creationId xmlns:p14="http://schemas.microsoft.com/office/powerpoint/2010/main" val="3270141318"/>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RNRSTYLE" val="Lbrown Color"/>
</p:tagLst>
</file>

<file path=ppt/tags/tag2.xml><?xml version="1.0" encoding="utf-8"?>
<p:tagLst xmlns:a="http://schemas.openxmlformats.org/drawingml/2006/main" xmlns:r="http://schemas.openxmlformats.org/officeDocument/2006/relationships" xmlns:p="http://schemas.openxmlformats.org/presentationml/2006/main">
  <p:tag name="RNRSTYLE" val="Lbrown Color"/>
</p:tagLst>
</file>

<file path=ppt/tags/tag3.xml><?xml version="1.0" encoding="utf-8"?>
<p:tagLst xmlns:a="http://schemas.openxmlformats.org/drawingml/2006/main" xmlns:r="http://schemas.openxmlformats.org/officeDocument/2006/relationships" xmlns:p="http://schemas.openxmlformats.org/presentationml/2006/main">
  <p:tag name="RNRSTYLE" val="Lbrown Color"/>
</p:tagLst>
</file>

<file path=ppt/tags/tag4.xml><?xml version="1.0" encoding="utf-8"?>
<p:tagLst xmlns:a="http://schemas.openxmlformats.org/drawingml/2006/main" xmlns:r="http://schemas.openxmlformats.org/officeDocument/2006/relationships" xmlns:p="http://schemas.openxmlformats.org/presentationml/2006/main">
  <p:tag name="PERSPECTOR-DATA" val="&lt;?xml version='1.0' encoding='utf-8'?&gt;&#10;&lt;Perspector majorVersion=&quot;1&quot; minorVersion=&quot;500&quot;&gt;&lt;Scene frameLeft=&quot;115.03759765625&quot; frameTop=&quot;72.9323272705078&quot; scaleX=&quot;1.00020937244101&quot; scaleY=&quot;1.00011749889359&quot; frameWidth=&quot;593.233093261719&quot; frameHeight=&quot;457.142852783203&quot; frameOrientationIsPortrait=&quot;0&quot; light1Strength=&quot;0.3&quot; light1Direction=&quot;0.000000,-0.400000,1.000000&quot; light2Strength=&quot;0&quot; light3Strength=&quot;0&quot; light4Strength=&quot;0&quot;&gt;&lt;Camera modelViewMatrix=&quot;1.000000,0.000000,0.000000,0.000000,0.000000,1.000000,0.000000,0.000000,0.000000,0.000000,1.000000,0.000000,0.916155,2.088636,0.000000,1.000000&quot;/&gt;&lt;BaseCamera modelViewMatrix=&quot;1.000000,0.000000,0.000000,0.000000,0.000000,1.000000,0.000000,0.000000,0.000000,0.000000,1.000000,0.000000,0.916155,2.088636,0.000000,1.000000&quot;/&gt;&lt;DefaultTextFormat&gt;{\rtf1\ansi\ansicpg1252\deff0{\fonttbl{\f0\fnil\fcharset0 Calibri;}}&#10;{\colortbl ;\red0\green0\blue0;}&#10;\viewkind4\uc1\pard\qc\cf1\lang1033\f0\fs64 Advance the Sale\par&#10;}&#10;&lt;/DefaultTextFormat&gt;&lt;Shape id=&quot;4&quot; parentGroup=&quot;77&quot; lastGroup=&quot;77&quot; type=&quot;Box&quot;&gt;&lt;Position position=&quot;-39.890480,92.705864,-0.620332&quot; size=&quot;249.999969,49.999992,59.999981&quot; rotation=&quot;-20.173430,-0.000000,0.000000&quot; location=&quot;-39.890480,90.551041,-19.881409&quot; rotationMatrix=&quot;0.938653,0.071701,-0.337327,-0.071701,0.997348,0.012476,0.337327,0.012476,0.941305&quot; center=&quot;-0.906602,2.057978,-22.275423&quot; rightOffset=&quot;2.666628,-0.203696,0.958315&quot; topOffset=&quot;0.000000,0.555766,0.118132&quot; farOffset=&quot;0.235134,0.133062,-0.626005&quot;/&gt;&lt;DisplayProperties ensureTextContrast=&quot;1&quot;&gt;&lt;Fill color=&quot;#4f81bd&quot; colorSchemeIndex=&quot;5&quot;/&gt;&lt;Line width=&quot;0.75&quot;/&gt;&lt;Font color=&quot;#ffffff&quot; colorSchemeIndex=&quot;1&quot;/&gt;&lt;/DisplayProperties&gt;&lt;Text&gt;{\rtf1\ansi\ansicpg1252\deff0{\fonttbl{\f0\fswiss\fprq2\fcharset0 Arial;}}&#10;{\colortbl ;\red255\green255\blue255;}&#10;\viewkind4\uc1\pard\qc\cf1\lang1033\f0\fs52 Advance the Sale\par&#10;}&#10;&lt;/Text&gt;&lt;/Shape&gt;&lt;List id=&quot;77&quot; primaryItem=&quot;4&quot; isCurrentlyGrouped=&quot;1&quot; isVertical=&quot;1&quot; gap=&quot;0.000000,0.000000,0.000000&quot; sizeIncrease=&quot;35.000000,0.000000,40.000000&quot; itemRotation=&quot;0.000000,0.000000,0.000000&quot; fixedItem=&quot;1&quot;/&gt;&lt;Shape id=&quot;122&quot; seq=&quot;6&quot; parentGroup=&quot;77&quot; lastGroup=&quot;77&quot; type=&quot;Box&quot;&gt;&lt;Position position=&quot;-39.890480,-207.294113,-0.620361&quot; size=&quot;459.999969,49.999992,300.000000&quot; rotation=&quot;-20.173472,0.000001,0.000000&quot; location=&quot;-39.890480,-202.893219,42.492065&quot; rotationMatrix=&quot;0.938653,0.071701,-0.337328,-0.071701,0.997348,0.012476,0.337328,0.012476,0.941305&quot; center=&quot;-0.906602,-4.611209,-23.693003&quot; rightOffset=&quot;4.906594,-0.374800,1.763303&quot; topOffset=&quot;0.000000,0.555766,0.118132&quot; farOffset=&quot;1.175671,0.665308,-3.130026&quot;/&gt;&lt;DisplayProperties ensureTextContrast=&quot;1&quot;&gt;&lt;Fill color=&quot;#c0504d&quot; colorSchemeIndex=&quot;6&quot;/&gt;&lt;Line width=&quot;0.75&quot;/&gt;&lt;Font color=&quot;#ffffff&quot; colorSchemeIndex=&quot;1&quot;/&gt;&lt;/DisplayProperties&gt;&lt;Text&gt;{\rtf1\ansi\ansicpg1252\deff0{\fonttbl{\f0\fswiss\fprq2\fcharset0 Arial;}}&#10;{\colortbl ;\red255\green255\blue255;}&#10;\viewkind4\uc1\pard\qc\cf1\lang1033\f0\fs52 Generate Buyer Involvement\par&#10;}&#10;&lt;/Text&gt;&lt;/Shape&gt;&lt;Shape id=&quot;124&quot; seq=&quot;5&quot; parentGroup=&quot;77&quot; lastGroup=&quot;77&quot; type=&quot;Box&quot;&gt;&lt;Position position=&quot;-39.890480,-157.294128,-0.620286&quot; size=&quot;424.999969,49.999992,259.999908&quot; rotation=&quot;-20.173472,0.000001,0.000000&quot; location=&quot;-39.890480,-153.985840,32.096558&quot; rotationMatrix=&quot;0.938653,0.071701,-0.337328,-0.071701,0.997348,0.012476,0.337328,0.012476,0.941305&quot; center=&quot;-0.906602,-3.499678,-23.456739&quot; rightOffset=&quot;4.533266,-0.346283,1.629139&quot; topOffset=&quot;0.000000,0.555766,0.118132&quot; farOffset=&quot;1.018915,0.576600,-2.712688&quot;/&gt;&lt;DisplayProperties ensureTextContrast=&quot;1&quot;&gt;&lt;Fill color=&quot;#ad585f&quot; colorBlendFactor=&quot;0.833333333333333&quot; color1=&quot;#c0504d&quot; colorSchemeIndex1=&quot;6&quot; color2=&quot;#4f81bd&quot; colorSchemeIndex2=&quot;5&quot;/&gt;&lt;Line width=&quot;0.75&quot;/&gt;&lt;Font color=&quot;#ffffff&quot; colorBlendFactor=&quot;0.833333333333333&quot; color1=&quot;#ffffff&quot; colorSchemeIndex1=&quot;1&quot; color2=&quot;#ffffff&quot; colorSchemeIndex2=&quot;1&quot;/&gt;&lt;/DisplayProperties&gt;&lt;Text&gt;{\rtf1\ansi\ansicpg1252\deff0{\fonttbl{\f0\fswiss\fprq2\fcharset0 Arial;}}&#10;{\colortbl ;\red255\green255\blue255;}&#10;\viewkind4\uc1\pard\qc\cf1\lang1033\f0\fs52 Clarification and Emphasis\par&#10;}&#10;&lt;/Text&gt;&lt;/Shape&gt;&lt;Shape id=&quot;125&quot; seq=&quot;4&quot; parentGroup=&quot;77&quot; lastGroup=&quot;77&quot; type=&quot;Box&quot;&gt;&lt;Position position=&quot;-39.890480,-107.294121,-0.620330&quot; size=&quot;390.000000,49.999992,220.000046&quot; rotation=&quot;-20.173468,0.000000,0.000000&quot; location=&quot;-39.890480,-105.078461,21.700928&quot; rotationMatrix=&quot;0.938653,0.071701,-0.337327,-0.071701,0.997348,0.012476,0.337327,0.012476,0.941305&quot; center=&quot;-0.906602,-2.388147,-23.220476&quot; rightOffset=&quot;4.159938,-0.317766,1.494974&quot; topOffset=&quot;0.000000,0.555766,0.118132&quot; farOffset=&quot;0.862159,0.487892,-2.295353&quot;/&gt;&lt;DisplayProperties ensureTextContrast=&quot;1&quot;&gt;&lt;Fill color=&quot;#9a6072&quot; colorBlendFactor=&quot;0.666666666666667&quot; color1=&quot;#c0504d&quot; colorSchemeIndex1=&quot;6&quot; color2=&quot;#4f81bd&quot; colorSchemeIndex2=&quot;5&quot;/&gt;&lt;Line width=&quot;0.75&quot;/&gt;&lt;Font color=&quot;#ffffff&quot; colorBlendFactor=&quot;0.666666666666667&quot; color1=&quot;#ffffff&quot; colorSchemeIndex1=&quot;1&quot; color2=&quot;#ffffff&quot; colorSchemeIndex2=&quot;1&quot;/&gt;&lt;/DisplayProperties&gt;&lt;Text&gt;{\rtf1\ansi\ansicpg1252\deff0{\fonttbl{\f0\fswiss\fprq2\fcharset0 Arial;}}&#10;{\colortbl ;\red255\green255\blue255;}&#10;\viewkind4\uc1\pard\qc\cf1\lang1033\f0\fs52 Provoke Critical Thinking\par&#10;}&#10;&lt;/Text&gt;&lt;/Shape&gt;&lt;Shape id=&quot;126&quot; seq=&quot;3&quot; parentGroup=&quot;77&quot; lastGroup=&quot;77&quot; type=&quot;Box&quot;&gt;&lt;Position position=&quot;-39.890480,-57.294132,-0.620317&quot; size=&quot;354.999969,49.999992,179.999969&quot; rotation=&quot;-20.173462,0.000001,0.000000&quot; location=&quot;-39.890480,-56.171089,11.305359&quot; rotationMatrix=&quot;0.938653,0.071701,-0.337327,-0.071701,0.997348,0.012476,0.337327,0.012476,0.941305&quot; center=&quot;-0.906602,-1.276616,-22.984213&quot; rightOffset=&quot;3.786611,-0.289248,1.360809&quot; topOffset=&quot;0.000000,0.555766,0.118132&quot; farOffset=&quot;0.705402,0.399185,-1.878016&quot;/&gt;&lt;DisplayProperties ensureTextContrast=&quot;1&quot;&gt;&lt;Fill color=&quot;#876885&quot; colorBlendFactor=&quot;0.5&quot; color1=&quot;#c0504d&quot; colorSchemeIndex1=&quot;6&quot; color2=&quot;#4f81bd&quot; colorSchemeIndex2=&quot;5&quot;/&gt;&lt;Line width=&quot;0.75&quot;/&gt;&lt;Font color=&quot;#ffffff&quot; colorBlendFactor=&quot;0.5&quot; color1=&quot;#ffffff&quot; colorSchemeIndex1=&quot;1&quot; color2=&quot;#ffffff&quot; colorSchemeIndex2=&quot;1&quot;/&gt;&lt;/DisplayProperties&gt;&lt;Text&gt;{\rtf1\ansi\ansicpg1252\deff0{\fonttbl{\f0\fswiss\fprq2\fcharset0 Arial;}}&#10;{\colortbl ;\red255\green255\blue255;}&#10;\viewkind4\uc1\pard\qc\cf1\lang1033\f0\fs52 Show Genuine Interest\par&#10;}&#10;&lt;/Text&gt;&lt;/Shape&gt;&lt;Shape id=&quot;127&quot; seq=&quot;2&quot; parentGroup=&quot;77&quot; lastGroup=&quot;77&quot; type=&quot;Box&quot;&gt;&lt;Position position=&quot;-39.890480,-7.294138,-0.620302&quot; size=&quot;320.000000,49.999992,139.999908&quot; rotation=&quot;-20.173452,0.000001,0.000000&quot; location=&quot;-39.890480,-7.263712,0.909790&quot; rotationMatrix=&quot;0.938653,0.071701,-0.337327,-0.071701,0.997348,0.012476,0.337327,0.012476,0.941305&quot; center=&quot;-0.906602,-0.165084,-22.747950&quot; rightOffset=&quot;3.413283,-0.260731,1.226645&quot; topOffset=&quot;0.000000,0.555766,0.118132&quot; farOffset=&quot;0.548646,0.310477,-1.460678&quot;/&gt;&lt;DisplayProperties ensureTextContrast=&quot;1&quot;&gt;&lt;Fill color=&quot;#747097&quot; colorBlendFactor=&quot;0.333333333333333&quot; color1=&quot;#c0504d&quot; colorSchemeIndex1=&quot;6&quot; color2=&quot;#4f81bd&quot; colorSchemeIndex2=&quot;5&quot;/&gt;&lt;Line width=&quot;0.75&quot;/&gt;&lt;Font color=&quot;#ffffff&quot; colorBlendFactor=&quot;0.333333333333333&quot; color1=&quot;#ffffff&quot; colorSchemeIndex1=&quot;1&quot; color2=&quot;#ffffff&quot; colorSchemeIndex2=&quot;1&quot;/&gt;&lt;/DisplayProperties&gt;&lt;Text&gt;{\rtf1\ansi\ansicpg1252\deff0{\fonttbl{\f0\fswiss\fprq2\fcharset0 Arial;}}&#10;{\colortbl ;\red255\green255\blue255;}&#10;\viewkind4\uc1\pard\qc\cf1\lang1033\f0\fs52 Gather Information\par&#10;}&#10;&lt;/Text&gt;&lt;/Shape&gt;&lt;Shape id=&quot;128&quot; seq=&quot;1&quot; parentGroup=&quot;77&quot; lastGroup=&quot;77&quot; type=&quot;Box&quot;&gt;&lt;Position position=&quot;-39.890480,42.705853,-0.620288&quot; size=&quot;284.999969,49.999992,100.000038&quot; rotation=&quot;-20.173443,0.000001,0.000000&quot; location=&quot;-39.890480,41.643661,-9.485779&quot; rotationMatrix=&quot;0.938653,0.071701,-0.337327,-0.071701,0.997348,0.012476,0.337327,0.012476,0.941305&quot; center=&quot;-0.906602,0.946447,-22.511686&quot; rightOffset=&quot;3.039955,-0.232214,1.092480&quot; topOffset=&quot;0.000000,0.555766,0.118132&quot; farOffset=&quot;0.391890,0.221769,-1.043343&quot;/&gt;&lt;DisplayProperties ensureTextContrast=&quot;1&quot;&gt;&lt;Fill color=&quot;#6178aa&quot; colorBlendFactor=&quot;0.166666666666667&quot; color1=&quot;#c0504d&quot; colorSchemeIndex1=&quot;6&quot; color2=&quot;#4f81bd&quot; colorSchemeIndex2=&quot;5&quot;/&gt;&lt;Line width=&quot;0.75&quot;/&gt;&lt;Font color=&quot;#ffffff&quot; colorBlendFactor=&quot;0.166666666666667&quot; color1=&quot;#ffffff&quot; colorSchemeIndex1=&quot;1&quot; color2=&quot;#ffffff&quot; colorSchemeIndex2=&quot;1&quot;/&gt;&lt;/DisplayProperties&gt;&lt;Text&gt;{\rtf1\ansi\ansicpg1252\deff0{\fonttbl{\f0\fswiss\fprq2\fcharset0 Arial;}}&#10;{\colortbl ;\red255\green255\blue255;}&#10;\viewkind4\uc1\pard\qc\cf1\lang1033\f0\fs52 Gain Confirmation\par&#10;}&#10;&lt;/Text&gt;&lt;/Shape&gt;&lt;/Scene&gt;&lt;/Perspector&gt;&#10;"/>
  <p:tag name="PERSPECTOR-QUALITYLEVEL" val="3"/>
  <p:tag name="PERSPECTOR-TYPE" val="BMP"/>
</p:tagLst>
</file>

<file path=ppt/tags/tag5.xml><?xml version="1.0" encoding="utf-8"?>
<p:tagLst xmlns:a="http://schemas.openxmlformats.org/drawingml/2006/main" xmlns:r="http://schemas.openxmlformats.org/officeDocument/2006/relationships" xmlns:p="http://schemas.openxmlformats.org/presentationml/2006/main">
  <p:tag name="RNRSTYLE" val="Lbrown Color"/>
</p:tagLst>
</file>

<file path=ppt/tags/tag6.xml><?xml version="1.0" encoding="utf-8"?>
<p:tagLst xmlns:a="http://schemas.openxmlformats.org/drawingml/2006/main" xmlns:r="http://schemas.openxmlformats.org/officeDocument/2006/relationships" xmlns:p="http://schemas.openxmlformats.org/presentationml/2006/main">
  <p:tag name="RNRSTYLE" val="Lbrown Color"/>
</p:tagLst>
</file>

<file path=ppt/tags/tag7.xml><?xml version="1.0" encoding="utf-8"?>
<p:tagLst xmlns:a="http://schemas.openxmlformats.org/drawingml/2006/main" xmlns:r="http://schemas.openxmlformats.org/officeDocument/2006/relationships" xmlns:p="http://schemas.openxmlformats.org/presentationml/2006/main">
  <p:tag name="RNRSTYLE" val="Lbrown Color"/>
</p:tagLst>
</file>

<file path=ppt/tags/tag8.xml><?xml version="1.0" encoding="utf-8"?>
<p:tagLst xmlns:a="http://schemas.openxmlformats.org/drawingml/2006/main" xmlns:r="http://schemas.openxmlformats.org/officeDocument/2006/relationships" xmlns:p="http://schemas.openxmlformats.org/presentationml/2006/main">
  <p:tag name="RNRSTYLE" val="Lbrown Color"/>
</p:tagLst>
</file>

<file path=ppt/theme/theme1.xml><?xml version="1.0" encoding="utf-8"?>
<a:theme xmlns:a="http://schemas.openxmlformats.org/drawingml/2006/main" name="Sell 3E Base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75000"/>
            <a:alpha val="37000"/>
          </a:schemeClr>
        </a:solidFill>
        <a:ln w="44450">
          <a:solidFill>
            <a:srgbClr val="C0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Sell 3E Base Template</Template>
  <TotalTime>355</TotalTime>
  <Words>1068</Words>
  <Application>Microsoft Office PowerPoint</Application>
  <PresentationFormat>On-screen Show (4:3)</PresentationFormat>
  <Paragraphs>209</Paragraphs>
  <Slides>34</Slides>
  <Notes>28</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Sell 3E Base Template</vt:lpstr>
      <vt:lpstr>Communication Skills</vt:lpstr>
      <vt:lpstr>Learning Objectives</vt:lpstr>
      <vt:lpstr>Learning Objectives</vt:lpstr>
      <vt:lpstr>Sales Communication as a Collaborative Process</vt:lpstr>
      <vt:lpstr>Strategic Questioning</vt:lpstr>
      <vt:lpstr>Controlling Amount and Specificity of Information</vt:lpstr>
      <vt:lpstr>Ethical Dilemma</vt:lpstr>
      <vt:lpstr>Types of Questions:  Strategic Purpose</vt:lpstr>
      <vt:lpstr>Types of Questions:  Strategic Purpose</vt:lpstr>
      <vt:lpstr>Types of Questions:  Strategic Purpose</vt:lpstr>
      <vt:lpstr>Guidelines for Combining Types of Questions for Maximal Effectiveness</vt:lpstr>
      <vt:lpstr>Strategic Application of Questioning In Trust-Based Selling</vt:lpstr>
      <vt:lpstr>SPIN</vt:lpstr>
      <vt:lpstr>PowerPoint Presentation</vt:lpstr>
      <vt:lpstr>PowerPoint Presentation</vt:lpstr>
      <vt:lpstr>PowerPoint Presentation</vt:lpstr>
      <vt:lpstr>PowerPoint Presentation</vt:lpstr>
      <vt:lpstr>ADAPT Questioning Sequence</vt:lpstr>
      <vt:lpstr>Assessment Questions</vt:lpstr>
      <vt:lpstr>Discovery Questions</vt:lpstr>
      <vt:lpstr>Activation Questions</vt:lpstr>
      <vt:lpstr>Projection Questions</vt:lpstr>
      <vt:lpstr>Transition Questions</vt:lpstr>
      <vt:lpstr>Verbal Communication:  Listening</vt:lpstr>
      <vt:lpstr>Ethical Dilemma</vt:lpstr>
      <vt:lpstr>Types of Listening</vt:lpstr>
      <vt:lpstr>SIER Hierarchy of Active Listening</vt:lpstr>
      <vt:lpstr>Effective Listening</vt:lpstr>
      <vt:lpstr>Understanding the  Superiority of Word Pictures</vt:lpstr>
      <vt:lpstr>Impact of Poor Grammar</vt:lpstr>
      <vt:lpstr>Impact of Poor Logical Sequencing</vt:lpstr>
      <vt:lpstr>Nonverbal Communication</vt:lpstr>
      <vt:lpstr>Proximics</vt:lpstr>
      <vt:lpstr>Common Nonverbal Clusters</vt:lpstr>
    </vt:vector>
  </TitlesOfParts>
  <Company>Ball State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Scott A. Inks</dc:creator>
  <cp:lastModifiedBy>Scott A. Inks</cp:lastModifiedBy>
  <cp:revision>32</cp:revision>
  <dcterms:created xsi:type="dcterms:W3CDTF">2012-03-06T14:05:14Z</dcterms:created>
  <dcterms:modified xsi:type="dcterms:W3CDTF">2012-03-27T14:56:02Z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1130455815</vt:i4>
  </property>
  <property fmtid="{D5CDD505-2E9C-101B-9397-08002B2CF9AE}" pid="3" name="_NewReviewCycle">
    <vt:lpwstr/>
  </property>
  <property fmtid="{D5CDD505-2E9C-101B-9397-08002B2CF9AE}" pid="4" name="_EmailSubject">
    <vt:lpwstr>PPT Template </vt:lpwstr>
  </property>
  <property fmtid="{D5CDD505-2E9C-101B-9397-08002B2CF9AE}" pid="5" name="_AuthorEmail">
    <vt:lpwstr>Daniel.Noguera@cengage.com</vt:lpwstr>
  </property>
  <property fmtid="{D5CDD505-2E9C-101B-9397-08002B2CF9AE}" pid="6" name="_AuthorEmailDisplayName">
    <vt:lpwstr>Noguera, Daniel</vt:lpwstr>
  </property>
  <property fmtid="{D5CDD505-2E9C-101B-9397-08002B2CF9AE}" pid="7" name="_PreviousAdHocReviewCycleID">
    <vt:i4>-645163926</vt:i4>
  </property>
</Properties>
</file>